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 id="2147483684" r:id="rId3"/>
    <p:sldMasterId id="2147483722" r:id="rId4"/>
  </p:sldMasterIdLst>
  <p:notesMasterIdLst>
    <p:notesMasterId r:id="rId46"/>
  </p:notesMasterIdLst>
  <p:sldIdLst>
    <p:sldId id="365" r:id="rId5"/>
    <p:sldId id="350" r:id="rId6"/>
    <p:sldId id="297" r:id="rId7"/>
    <p:sldId id="349" r:id="rId8"/>
    <p:sldId id="354" r:id="rId9"/>
    <p:sldId id="325" r:id="rId10"/>
    <p:sldId id="348" r:id="rId11"/>
    <p:sldId id="347" r:id="rId12"/>
    <p:sldId id="323" r:id="rId13"/>
    <p:sldId id="371" r:id="rId14"/>
    <p:sldId id="372" r:id="rId15"/>
    <p:sldId id="373" r:id="rId16"/>
    <p:sldId id="374" r:id="rId17"/>
    <p:sldId id="375" r:id="rId18"/>
    <p:sldId id="310" r:id="rId19"/>
    <p:sldId id="355" r:id="rId20"/>
    <p:sldId id="366" r:id="rId21"/>
    <p:sldId id="300" r:id="rId22"/>
    <p:sldId id="301" r:id="rId23"/>
    <p:sldId id="302" r:id="rId24"/>
    <p:sldId id="306" r:id="rId25"/>
    <p:sldId id="341" r:id="rId26"/>
    <p:sldId id="346" r:id="rId27"/>
    <p:sldId id="311" r:id="rId28"/>
    <p:sldId id="312" r:id="rId29"/>
    <p:sldId id="342" r:id="rId30"/>
    <p:sldId id="343" r:id="rId31"/>
    <p:sldId id="315" r:id="rId32"/>
    <p:sldId id="358" r:id="rId33"/>
    <p:sldId id="359" r:id="rId34"/>
    <p:sldId id="363" r:id="rId35"/>
    <p:sldId id="370" r:id="rId36"/>
    <p:sldId id="367" r:id="rId37"/>
    <p:sldId id="360" r:id="rId38"/>
    <p:sldId id="369" r:id="rId39"/>
    <p:sldId id="361" r:id="rId40"/>
    <p:sldId id="362" r:id="rId41"/>
    <p:sldId id="335" r:id="rId42"/>
    <p:sldId id="336" r:id="rId43"/>
    <p:sldId id="339" r:id="rId44"/>
    <p:sldId id="340" r:id="rId45"/>
  </p:sldIdLst>
  <p:sldSz cx="9144000" cy="6858000" type="screen4x3"/>
  <p:notesSz cx="7010400" cy="9296400"/>
  <p:embeddedFontLst>
    <p:embeddedFont>
      <p:font typeface="Calibri" panose="020F0502020204030204" pitchFamily="34" charset="0"/>
      <p:regular r:id="rId47"/>
      <p:bold r:id="rId48"/>
      <p:italic r:id="rId49"/>
      <p:boldItalic r:id="rId50"/>
    </p:embeddedFont>
    <p:embeddedFont>
      <p:font typeface="Fave Script Bold Pro" pitchFamily="2" charset="0"/>
      <p:bold r:id="rId51"/>
    </p:embeddedFont>
    <p:embeddedFont>
      <p:font typeface="Freestyle Script" panose="030804020302050B0404" pitchFamily="66"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6" userDrawn="1">
          <p15:clr>
            <a:srgbClr val="A4A3A4"/>
          </p15:clr>
        </p15:guide>
        <p15:guide id="2" pos="2147" userDrawn="1">
          <p15:clr>
            <a:srgbClr val="A4A3A4"/>
          </p15:clr>
        </p15:guide>
        <p15:guide id="3" orient="horz" pos="2928" userDrawn="1">
          <p15:clr>
            <a:srgbClr val="A4A3A4"/>
          </p15:clr>
        </p15:guide>
        <p15:guide id="4" pos="2208"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9" roundtripDataSignature="AMtx7mhXq5D8G1NMsLOaDLtVnhbO3EzV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019D2D-9B8A-7309-0BF6-34DAC0160EAC}" name="Mary Plunkert" initials="MP" userId="S::Mary.Plunkert@Maryland.gov::3af7d3ce-0724-4001-9ff1-55a472dda3c3" providerId="AD"/>
  <p188:author id="{D8368FE3-2434-0A0A-7D44-904D9DF7A688}" name="Kuminski, Christina" initials="KC" userId="S-1-5-21-1292428093-764733703-1957994488-37775" providerId="AD"/>
  <p188:author id="{DCD0E6F7-D2AC-6F9C-E8E3-D6B5349F7F7B}" name="Christina Kuminski" initials="CK" userId="S::Christina.Kuminski@Maryland.gov::c2830345-3b52-4fa7-b15a-130b400bb3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8B6"/>
    <a:srgbClr val="5971B3"/>
    <a:srgbClr val="14A8EA"/>
    <a:srgbClr val="FC8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96A4E-4625-405D-AD0F-AA1B8C9FA37D}" v="1" dt="2023-09-12T15:24:21.193"/>
  </p1510:revLst>
</p1510:revInfo>
</file>

<file path=ppt/tableStyles.xml><?xml version="1.0" encoding="utf-8"?>
<a:tblStyleLst xmlns:a="http://schemas.openxmlformats.org/drawingml/2006/main" def="{3C29B32B-E33A-4F75-84A1-D1DC7089DF55}">
  <a:tblStyle styleId="{3C29B32B-E33A-4F75-84A1-D1DC7089DF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49A33BA-46FD-4E1B-965D-6417EA4ECE3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218" y="108"/>
      </p:cViewPr>
      <p:guideLst>
        <p:guide orient="horz" pos="2160"/>
        <p:guide pos="2880"/>
      </p:guideLst>
    </p:cSldViewPr>
  </p:slid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100" d="100"/>
          <a:sy n="100" d="100"/>
        </p:scale>
        <p:origin x="0" y="0"/>
      </p:cViewPr>
      <p:guideLst>
        <p:guide orient="horz" pos="2876"/>
        <p:guide pos="2147"/>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109" Type="http://customschemas.google.com/relationships/presentationmetadata" Target="metadata"/><Relationship Id="rId117" Type="http://schemas.openxmlformats.org/officeDocument/2006/relationships/customXml" Target="../customXml/item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11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110" Type="http://schemas.openxmlformats.org/officeDocument/2006/relationships/presProps" Target="presProps.xml"/><Relationship Id="rId115"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113" Type="http://schemas.openxmlformats.org/officeDocument/2006/relationships/tableStyles" Target="tableStyles.xml"/><Relationship Id="rId118"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116"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847" tIns="46411" rIns="92847" bIns="4641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847" tIns="46411" rIns="92847" bIns="4641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3037840" cy="464820"/>
          </a:xfrm>
          <a:prstGeom prst="rect">
            <a:avLst/>
          </a:prstGeom>
          <a:noFill/>
          <a:ln>
            <a:noFill/>
          </a:ln>
        </p:spPr>
        <p:txBody>
          <a:bodyPr spcFirstLastPara="1" wrap="square" lIns="92847" tIns="46411" rIns="92847" bIns="4641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53340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98248893bf_0_12: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2" name="Google Shape;1352;g98248893bf_0_12: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353" name="Google Shape;1353;g98248893bf_0_12: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311293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Upwise</a:t>
            </a:r>
            <a:r>
              <a:rPr lang="en-US" dirty="0"/>
              <a:t> offers 3 categories of challenges: Do it for me, do it with me, and teach me. Do it for me: </a:t>
            </a:r>
            <a:r>
              <a:rPr lang="en-US" dirty="0" err="1"/>
              <a:t>Upwise</a:t>
            </a:r>
            <a:r>
              <a:rPr lang="en-US" dirty="0"/>
              <a:t> takes actions on your behalf, like canceling a subscription</a:t>
            </a:r>
            <a:r>
              <a:rPr lang="en-US" baseline="0" dirty="0"/>
              <a:t> or negotiating the cost. Do it with me: </a:t>
            </a:r>
            <a:r>
              <a:rPr lang="en-US" baseline="0" dirty="0" err="1"/>
              <a:t>Upwise</a:t>
            </a:r>
            <a:r>
              <a:rPr lang="en-US" baseline="0" dirty="0"/>
              <a:t> suggest actions you can take toward a financial goal. Teach me: </a:t>
            </a:r>
            <a:r>
              <a:rPr lang="en-US" baseline="0" dirty="0" err="1"/>
              <a:t>Upwise</a:t>
            </a:r>
            <a:r>
              <a:rPr lang="en-US" baseline="0" dirty="0"/>
              <a:t> provides financial education and tips to practice what is learned. This approach creates a personal experience that helps develop good money habits. And the more the app is used, the more tailored the recommendations and actions become. </a:t>
            </a:r>
            <a:r>
              <a:rPr lang="en-US" baseline="0" dirty="0" err="1"/>
              <a:t>Upwise</a:t>
            </a:r>
            <a:r>
              <a:rPr lang="en-US" baseline="0" dirty="0"/>
              <a:t> will celebrate small wins with you, which increases financial confidence and optimism about what can be accomplished financially.</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579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98248893bf_0_147:notes"/>
          <p:cNvSpPr>
            <a:spLocks noGrp="1" noRot="1" noChangeAspect="1"/>
          </p:cNvSpPr>
          <p:nvPr>
            <p:ph type="sldImg" idx="2"/>
          </p:nvPr>
        </p:nvSpPr>
        <p:spPr>
          <a:xfrm>
            <a:off x="1265238" y="695325"/>
            <a:ext cx="4637087" cy="3479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g98248893bf_0_147:notes"/>
          <p:cNvSpPr txBox="1">
            <a:spLocks noGrp="1"/>
          </p:cNvSpPr>
          <p:nvPr>
            <p:ph type="body" idx="1"/>
          </p:nvPr>
        </p:nvSpPr>
        <p:spPr>
          <a:xfrm>
            <a:off x="716618" y="4407512"/>
            <a:ext cx="5732950" cy="4175537"/>
          </a:xfrm>
          <a:prstGeom prst="rect">
            <a:avLst/>
          </a:prstGeom>
          <a:noFill/>
          <a:ln>
            <a:noFill/>
          </a:ln>
        </p:spPr>
        <p:txBody>
          <a:bodyPr spcFirstLastPara="1" wrap="square" lIns="92847" tIns="46411" rIns="92847" bIns="46411" anchor="t" anchorCtr="0">
            <a:noAutofit/>
          </a:bodyPr>
          <a:lstStyle/>
          <a:p>
            <a:pPr marL="0" indent="0"/>
            <a:endParaRPr/>
          </a:p>
        </p:txBody>
      </p:sp>
      <p:sp>
        <p:nvSpPr>
          <p:cNvPr id="1420" name="Google Shape;1420;g98248893bf_0_147:notes"/>
          <p:cNvSpPr txBox="1">
            <a:spLocks noGrp="1"/>
          </p:cNvSpPr>
          <p:nvPr>
            <p:ph type="sldNum" idx="12"/>
          </p:nvPr>
        </p:nvSpPr>
        <p:spPr>
          <a:xfrm>
            <a:off x="4059181" y="8813412"/>
            <a:ext cx="3105347" cy="463948"/>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g98248893bf_0_104: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8" name="Google Shape;1428;g98248893bf_0_104: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286" indent="0">
              <a:buClr>
                <a:schemeClr val="dk1"/>
              </a:buClr>
              <a:buSzPts val="1200"/>
            </a:pPr>
            <a:endParaRPr/>
          </a:p>
          <a:p>
            <a:pPr marL="0" indent="0"/>
            <a:endParaRPr/>
          </a:p>
        </p:txBody>
      </p:sp>
      <p:sp>
        <p:nvSpPr>
          <p:cNvPr id="1429" name="Google Shape;1429;g98248893bf_0_104: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g98248893bf_0_125: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6" name="Google Shape;1446;g98248893bf_0_125: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r>
              <a:rPr lang="en-US"/>
              <a:t>This is a sample</a:t>
            </a:r>
            <a:r>
              <a:rPr lang="en-US" b="1"/>
              <a:t> Picture Right with Caption </a:t>
            </a:r>
            <a:r>
              <a:rPr lang="en-US"/>
              <a:t>slide ideal for including a picture with a brief descriptive statement.</a:t>
            </a:r>
            <a:endParaRPr/>
          </a:p>
          <a:p>
            <a:pPr marL="0" indent="0"/>
            <a:endParaRPr/>
          </a:p>
          <a:p>
            <a:pPr marL="0" indent="0"/>
            <a:r>
              <a:rPr lang="en-US"/>
              <a:t>To </a:t>
            </a:r>
            <a:r>
              <a:rPr lang="en-US" b="1"/>
              <a:t>Replace the Picture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286" indent="0">
              <a:buClr>
                <a:schemeClr val="dk1"/>
              </a:buClr>
              <a:buSzPts val="1200"/>
            </a:pPr>
            <a:endParaRPr/>
          </a:p>
          <a:p>
            <a:pPr marL="0" indent="0"/>
            <a:endParaRPr/>
          </a:p>
        </p:txBody>
      </p:sp>
      <p:sp>
        <p:nvSpPr>
          <p:cNvPr id="1447" name="Google Shape;1447;g98248893bf_0_125: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98248893bf_0_155: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1" name="Google Shape;1461;g98248893bf_0_155: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462" name="Google Shape;1462;g98248893bf_0_155: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20</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98248893bf_0_189: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8" name="Google Shape;1498;g98248893bf_0_189: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499" name="Google Shape;1499;g98248893bf_0_189: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21</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8248893bf_0_224: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534" name="Google Shape;1534;g98248893bf_0_22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38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98248893bf_0_238: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1" name="Google Shape;1541;g98248893bf_0_238: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542" name="Google Shape;1542;g98248893bf_0_238: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98248893bf_0_56: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402" name="Google Shape;1402;g98248893bf_0_56: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g98248893bf_0_24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0" name="Google Shape;1550;g98248893bf_0_247: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551" name="Google Shape;1551;g98248893bf_0_247: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g98248893bf_0_206: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g98248893bf_0_206: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517" name="Google Shape;1517;g98248893bf_0_206: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98248893bf_0_21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5" name="Google Shape;1525;g98248893bf_0_215: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dirty="0"/>
          </a:p>
        </p:txBody>
      </p:sp>
      <p:sp>
        <p:nvSpPr>
          <p:cNvPr id="1526" name="Google Shape;1526;g98248893bf_0_215: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98248893bf_0_271: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7" name="Google Shape;1577;g98248893bf_0_271: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r>
              <a:rPr lang="en-US"/>
              <a:t>This is a sample</a:t>
            </a:r>
            <a:r>
              <a:rPr lang="en-US" b="1"/>
              <a:t> Two Pictures with Captions </a:t>
            </a:r>
            <a:r>
              <a:rPr lang="en-US"/>
              <a:t>slide ideal for including two pictures with brief descriptive statements.</a:t>
            </a:r>
            <a:endParaRPr/>
          </a:p>
          <a:p>
            <a:pPr marL="0" indent="0"/>
            <a:endParaRPr/>
          </a:p>
          <a:p>
            <a:pPr marL="0" indent="0"/>
            <a:r>
              <a:rPr lang="en-US"/>
              <a:t>To </a:t>
            </a:r>
            <a:r>
              <a:rPr lang="en-US" b="1"/>
              <a:t>Replace the Pictures </a:t>
            </a:r>
            <a:r>
              <a:rPr lang="en-US"/>
              <a:t>on this Sample Slide (this applies to all slides in this template that contain replaceable pictures)</a:t>
            </a:r>
            <a:endParaRPr/>
          </a:p>
          <a:p>
            <a:pPr marL="0" indent="0"/>
            <a:endParaRPr/>
          </a:p>
          <a:p>
            <a:pPr marL="0" indent="0"/>
            <a:r>
              <a:rPr lang="en-US"/>
              <a:t>Click the icon inside the shape to open the Insert Picture dialog box. Navigate to the location where the picture is stored, select desired picture and click on the Insert button to fit the image proportionally within the shape. </a:t>
            </a:r>
            <a:endParaRPr/>
          </a:p>
          <a:p>
            <a:pPr marL="0" indent="0"/>
            <a:endParaRPr/>
          </a:p>
          <a:p>
            <a:pPr marL="0" indent="0"/>
            <a:r>
              <a:rPr lang="en-US" b="1"/>
              <a:t>Note:</a:t>
            </a:r>
            <a:r>
              <a:rPr lang="en-US"/>
              <a:t> Do not right-click the image to change the picture inside the picture placeholder. This will change the frame size of the picture placeholder. Instead, follow the steps outlined above. </a:t>
            </a:r>
            <a:endParaRPr/>
          </a:p>
          <a:p>
            <a:pPr marL="0" indent="0"/>
            <a:endParaRPr/>
          </a:p>
          <a:p>
            <a:pPr marL="0" indent="0"/>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0" indent="0"/>
            <a:endParaRPr/>
          </a:p>
        </p:txBody>
      </p:sp>
      <p:sp>
        <p:nvSpPr>
          <p:cNvPr id="1578" name="Google Shape;1578;g98248893bf_0_271: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28</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98248893bf_0_794: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877" name="Google Shape;1877;g98248893bf_0_79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2"/>
        <p:cNvGrpSpPr/>
        <p:nvPr/>
      </p:nvGrpSpPr>
      <p:grpSpPr>
        <a:xfrm>
          <a:off x="0" y="0"/>
          <a:ext cx="0" cy="0"/>
          <a:chOff x="0" y="0"/>
          <a:chExt cx="0" cy="0"/>
        </a:xfrm>
      </p:grpSpPr>
      <p:sp>
        <p:nvSpPr>
          <p:cNvPr id="1883" name="Google Shape;1883;g98248893bf_0_800: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4" name="Google Shape;1884;g98248893bf_0_800: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885" name="Google Shape;1885;g98248893bf_0_800: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39</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0"/>
        <p:cNvGrpSpPr/>
        <p:nvPr/>
      </p:nvGrpSpPr>
      <p:grpSpPr>
        <a:xfrm>
          <a:off x="0" y="0"/>
          <a:ext cx="0" cy="0"/>
          <a:chOff x="0" y="0"/>
          <a:chExt cx="0" cy="0"/>
        </a:xfrm>
      </p:grpSpPr>
      <p:sp>
        <p:nvSpPr>
          <p:cNvPr id="1911" name="Google Shape;1911;g98248893bf_0_827: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912" name="Google Shape;1912;g98248893bf_0_82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98248893bf_0_833:notes"/>
          <p:cNvSpPr txBox="1">
            <a:spLocks noGrp="1"/>
          </p:cNvSpPr>
          <p:nvPr>
            <p:ph type="body" idx="1"/>
          </p:nvPr>
        </p:nvSpPr>
        <p:spPr>
          <a:xfrm>
            <a:off x="701040" y="4415791"/>
            <a:ext cx="5608320" cy="4183380"/>
          </a:xfrm>
          <a:prstGeom prst="rect">
            <a:avLst/>
          </a:prstGeom>
          <a:noFill/>
          <a:ln>
            <a:noFill/>
          </a:ln>
        </p:spPr>
        <p:txBody>
          <a:bodyPr spcFirstLastPara="1" wrap="square" lIns="92721" tIns="46335" rIns="92721" bIns="46335" anchor="t" anchorCtr="0">
            <a:noAutofit/>
          </a:bodyPr>
          <a:lstStyle/>
          <a:p>
            <a:pPr marL="0" indent="0"/>
            <a:endParaRPr/>
          </a:p>
        </p:txBody>
      </p:sp>
      <p:sp>
        <p:nvSpPr>
          <p:cNvPr id="1919" name="Google Shape;1919;g98248893bf_0_83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8:notes"/>
          <p:cNvSpPr>
            <a:spLocks noGrp="1" noRot="1" noChangeAspect="1"/>
          </p:cNvSpPr>
          <p:nvPr>
            <p:ph type="sldImg" idx="2"/>
          </p:nvPr>
        </p:nvSpPr>
        <p:spPr>
          <a:xfrm>
            <a:off x="400050" y="387350"/>
            <a:ext cx="3486150" cy="2616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9" name="Google Shape;1409;p8: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rmAutofit/>
          </a:bodyPr>
          <a:lstStyle/>
          <a:p>
            <a:pPr marL="0" indent="0"/>
            <a:endParaRPr/>
          </a:p>
        </p:txBody>
      </p:sp>
      <p:sp>
        <p:nvSpPr>
          <p:cNvPr id="1410" name="Google Shape;1410;p8: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g98248893bf_0_173:notes"/>
          <p:cNvSpPr>
            <a:spLocks noGrp="1" noRot="1" noChangeAspect="1"/>
          </p:cNvSpPr>
          <p:nvPr>
            <p:ph type="sldImg" idx="2"/>
          </p:nvPr>
        </p:nvSpPr>
        <p:spPr>
          <a:xfrm>
            <a:off x="1265238" y="695325"/>
            <a:ext cx="4637087" cy="3479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0" name="Google Shape;1480;g98248893bf_0_173:notes"/>
          <p:cNvSpPr txBox="1">
            <a:spLocks noGrp="1"/>
          </p:cNvSpPr>
          <p:nvPr>
            <p:ph type="body" idx="1"/>
          </p:nvPr>
        </p:nvSpPr>
        <p:spPr>
          <a:xfrm>
            <a:off x="716618" y="4407512"/>
            <a:ext cx="5732950" cy="4175537"/>
          </a:xfrm>
          <a:prstGeom prst="rect">
            <a:avLst/>
          </a:prstGeom>
          <a:noFill/>
          <a:ln>
            <a:noFill/>
          </a:ln>
        </p:spPr>
        <p:txBody>
          <a:bodyPr spcFirstLastPara="1" wrap="square" lIns="92847" tIns="46411" rIns="92847" bIns="46411" anchor="t" anchorCtr="0">
            <a:noAutofit/>
          </a:bodyPr>
          <a:lstStyle/>
          <a:p>
            <a:pPr marL="0" indent="0"/>
            <a:endParaRPr/>
          </a:p>
        </p:txBody>
      </p:sp>
      <p:sp>
        <p:nvSpPr>
          <p:cNvPr id="1481" name="Google Shape;1481;g98248893bf_0_173:notes"/>
          <p:cNvSpPr txBox="1">
            <a:spLocks noGrp="1"/>
          </p:cNvSpPr>
          <p:nvPr>
            <p:ph type="sldNum" idx="12"/>
          </p:nvPr>
        </p:nvSpPr>
        <p:spPr>
          <a:xfrm>
            <a:off x="4059181" y="8813412"/>
            <a:ext cx="3105347" cy="463948"/>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143135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g98248893bf_0_352: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665" name="Google Shape;1665;g98248893bf_0_352: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302110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404157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98248893bf_0_338:notes"/>
          <p:cNvSpPr txBox="1">
            <a:spLocks noGrp="1"/>
          </p:cNvSpPr>
          <p:nvPr>
            <p:ph type="body" idx="1"/>
          </p:nvPr>
        </p:nvSpPr>
        <p:spPr>
          <a:xfrm>
            <a:off x="701040" y="4415791"/>
            <a:ext cx="5608320" cy="4183380"/>
          </a:xfrm>
          <a:prstGeom prst="rect">
            <a:avLst/>
          </a:prstGeom>
        </p:spPr>
        <p:txBody>
          <a:bodyPr spcFirstLastPara="1" wrap="square" lIns="92847" tIns="46411" rIns="92847" bIns="46411" anchor="t" anchorCtr="0">
            <a:noAutofit/>
          </a:bodyPr>
          <a:lstStyle/>
          <a:p>
            <a:pPr marL="0" indent="0"/>
            <a:endParaRPr/>
          </a:p>
        </p:txBody>
      </p:sp>
      <p:sp>
        <p:nvSpPr>
          <p:cNvPr id="1649" name="Google Shape;1649;g98248893bf_0_33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98248893bf_0_34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g98248893bf_0_344:notes"/>
          <p:cNvSpPr txBox="1">
            <a:spLocks noGrp="1"/>
          </p:cNvSpPr>
          <p:nvPr>
            <p:ph type="body" idx="1"/>
          </p:nvPr>
        </p:nvSpPr>
        <p:spPr>
          <a:xfrm>
            <a:off x="701040" y="4415791"/>
            <a:ext cx="5608320" cy="4183380"/>
          </a:xfrm>
          <a:prstGeom prst="rect">
            <a:avLst/>
          </a:prstGeom>
          <a:noFill/>
          <a:ln>
            <a:noFill/>
          </a:ln>
        </p:spPr>
        <p:txBody>
          <a:bodyPr spcFirstLastPara="1" wrap="square" lIns="92847" tIns="46411" rIns="92847" bIns="46411" anchor="t" anchorCtr="0">
            <a:noAutofit/>
          </a:bodyPr>
          <a:lstStyle/>
          <a:p>
            <a:pPr marL="0" indent="0"/>
            <a:endParaRPr/>
          </a:p>
        </p:txBody>
      </p:sp>
      <p:sp>
        <p:nvSpPr>
          <p:cNvPr id="1657" name="Google Shape;1657;g98248893bf_0_344:notes"/>
          <p:cNvSpPr txBox="1">
            <a:spLocks noGrp="1"/>
          </p:cNvSpPr>
          <p:nvPr>
            <p:ph type="sldNum" idx="12"/>
          </p:nvPr>
        </p:nvSpPr>
        <p:spPr>
          <a:xfrm>
            <a:off x="3970938" y="8829968"/>
            <a:ext cx="3037840" cy="464820"/>
          </a:xfrm>
          <a:prstGeom prst="rect">
            <a:avLst/>
          </a:prstGeom>
          <a:noFill/>
          <a:ln>
            <a:noFill/>
          </a:ln>
        </p:spPr>
        <p:txBody>
          <a:bodyPr spcFirstLastPara="1" wrap="square" lIns="92847" tIns="46411" rIns="92847" bIns="46411" anchor="b" anchorCtr="0">
            <a:noAutofit/>
          </a:bodyPr>
          <a:lstStyle/>
          <a:p>
            <a:pPr algn="r"/>
            <a:fld id="{00000000-1234-1234-1234-123412341234}" type="slidenum">
              <a:rPr lang="en-US"/>
              <a:pPr algn="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40914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36 mid - border">
  <p:cSld name="Title36 mid - border">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87"/>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8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36/Sub mid - corners">
  <p:cSld name="Title36/Sub mid - corners">
    <p:spTree>
      <p:nvGrpSpPr>
        <p:cNvPr id="1" name="Shape 90"/>
        <p:cNvGrpSpPr/>
        <p:nvPr/>
      </p:nvGrpSpPr>
      <p:grpSpPr>
        <a:xfrm>
          <a:off x="0" y="0"/>
          <a:ext cx="0" cy="0"/>
          <a:chOff x="0" y="0"/>
          <a:chExt cx="0" cy="0"/>
        </a:xfrm>
      </p:grpSpPr>
      <p:sp>
        <p:nvSpPr>
          <p:cNvPr id="91" name="Google Shape;91;p8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8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8"/>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8"/>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36/Sub mid - wide">
  <p:cSld name="Title36/Sub mid - wid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8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8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9"/>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89"/>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36/Sub mid - mid">
  <p:cSld name="Title36/Sub mid - mid">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9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9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0"/>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90"/>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36/Sub mid - low">
  <p:cSld name="Title36/Sub mid - low">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9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9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9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91"/>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36/Sub mid - border">
  <p:cSld name="Title36/Sub mid - border">
    <p:bg>
      <p:bgPr>
        <a:blipFill>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92"/>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9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92"/>
          <p:cNvSpPr txBox="1">
            <a:spLocks noGrp="1"/>
          </p:cNvSpPr>
          <p:nvPr>
            <p:ph type="subTitle" idx="1"/>
          </p:nvPr>
        </p:nvSpPr>
        <p:spPr>
          <a:xfrm>
            <a:off x="331083" y="3351567"/>
            <a:ext cx="8525837"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Flag White Slide">
  <p:cSld name="Divider Flag White Slide">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98248893bf_0_966"/>
          <p:cNvSpPr txBox="1">
            <a:spLocks noGrp="1"/>
          </p:cNvSpPr>
          <p:nvPr>
            <p:ph type="title"/>
          </p:nvPr>
        </p:nvSpPr>
        <p:spPr>
          <a:xfrm>
            <a:off x="457200" y="5401722"/>
            <a:ext cx="8229600" cy="392400"/>
          </a:xfrm>
          <a:prstGeom prst="rect">
            <a:avLst/>
          </a:prstGeom>
          <a:noFill/>
          <a:ln>
            <a:noFill/>
          </a:ln>
        </p:spPr>
        <p:txBody>
          <a:bodyPr spcFirstLastPara="1" wrap="square" lIns="0" tIns="0" rIns="0" bIns="0" anchor="t" anchorCtr="0">
            <a:noAutofit/>
          </a:bodyPr>
          <a:lstStyle>
            <a:lvl1pPr lvl="0" algn="l" rtl="0">
              <a:lnSpc>
                <a:spcPct val="85000"/>
              </a:lnSpc>
              <a:spcBef>
                <a:spcPts val="0"/>
              </a:spcBef>
              <a:spcAft>
                <a:spcPts val="0"/>
              </a:spcAft>
              <a:buClr>
                <a:srgbClr val="ECAA00"/>
              </a:buClr>
              <a:buSzPts val="3000"/>
              <a:buFont typeface="Arial"/>
              <a:buNone/>
              <a:defRPr>
                <a:solidFill>
                  <a:srgbClr val="ECAA0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98248893bf_0_966"/>
          <p:cNvSpPr txBox="1">
            <a:spLocks noGrp="1"/>
          </p:cNvSpPr>
          <p:nvPr>
            <p:ph type="sldNum" idx="12"/>
          </p:nvPr>
        </p:nvSpPr>
        <p:spPr>
          <a:xfrm>
            <a:off x="174567" y="6482896"/>
            <a:ext cx="203400" cy="138600"/>
          </a:xfrm>
          <a:prstGeom prst="rect">
            <a:avLst/>
          </a:prstGeom>
          <a:noFill/>
          <a:ln>
            <a:noFill/>
          </a:ln>
        </p:spPr>
        <p:txBody>
          <a:bodyPr spcFirstLastPara="1" wrap="square" lIns="0" tIns="0" rIns="0" bIns="0" anchor="ctr" anchorCtr="0">
            <a:noAutofit/>
          </a:bodyPr>
          <a:lstStyle>
            <a:lvl1pPr marL="0" lvl="0"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1pPr>
            <a:lvl2pPr marL="0" lvl="1"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2pPr>
            <a:lvl3pPr marL="0" lvl="2"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3pPr>
            <a:lvl4pPr marL="0" lvl="3"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4pPr>
            <a:lvl5pPr marL="0" lvl="4"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5pPr>
            <a:lvl6pPr marL="0" lvl="5"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6pPr>
            <a:lvl7pPr marL="0" lvl="6"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7pPr>
            <a:lvl8pPr marL="0" lvl="7"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8pPr>
            <a:lvl9pPr marL="0" lvl="8" indent="0" algn="r" rtl="0">
              <a:lnSpc>
                <a:spcPct val="100000"/>
              </a:lnSpc>
              <a:spcBef>
                <a:spcPts val="0"/>
              </a:spcBef>
              <a:spcAft>
                <a:spcPts val="0"/>
              </a:spcAft>
              <a:buSzPts val="900"/>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g98248893bf_0_96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wo Content - corners">
  <p:cSld name="Title - Two Content - corners">
    <p:bg>
      <p:bgPr>
        <a:blipFill>
          <a:blip r:embed="rId2">
            <a:alphaModFix/>
          </a:blip>
          <a:stretch>
            <a:fillRect/>
          </a:stretch>
        </a:blipFill>
        <a:effectLst/>
      </p:bgPr>
    </p:bg>
    <p:spTree>
      <p:nvGrpSpPr>
        <p:cNvPr id="1" name="Shape 175"/>
        <p:cNvGrpSpPr/>
        <p:nvPr/>
      </p:nvGrpSpPr>
      <p:grpSpPr>
        <a:xfrm>
          <a:off x="0" y="0"/>
          <a:ext cx="0" cy="0"/>
          <a:chOff x="0" y="0"/>
          <a:chExt cx="0" cy="0"/>
        </a:xfrm>
      </p:grpSpPr>
      <p:sp>
        <p:nvSpPr>
          <p:cNvPr id="176" name="Google Shape;176;p4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7" name="Google Shape;177;p4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178" name="Google Shape;178;p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ntent - mid">
  <p:cSld name="Title - Two Content - mid">
    <p:bg>
      <p:bgPr>
        <a:blipFill>
          <a:blip r:embed="rId2">
            <a:alphaModFix/>
          </a:blip>
          <a:stretch>
            <a:fillRect/>
          </a:stretch>
        </a:blipFill>
        <a:effectLst/>
      </p:bgPr>
    </p:bg>
    <p:spTree>
      <p:nvGrpSpPr>
        <p:cNvPr id="1" name="Shape 204"/>
        <p:cNvGrpSpPr/>
        <p:nvPr/>
      </p:nvGrpSpPr>
      <p:grpSpPr>
        <a:xfrm>
          <a:off x="0" y="0"/>
          <a:ext cx="0" cy="0"/>
          <a:chOff x="0" y="0"/>
          <a:chExt cx="0" cy="0"/>
        </a:xfrm>
      </p:grpSpPr>
      <p:sp>
        <p:nvSpPr>
          <p:cNvPr id="205" name="Google Shape;205;p10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0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10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107"/>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09" name="Google Shape;209;p107"/>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Two Content - low">
  <p:cSld name="Title - Two Content - low">
    <p:bg>
      <p:bgPr>
        <a:blipFill>
          <a:blip r:embed="rId2">
            <a:alphaModFix/>
          </a:blip>
          <a:stretch>
            <a:fillRect/>
          </a:stretch>
        </a:blipFill>
        <a:effectLst/>
      </p:bgPr>
    </p:bg>
    <p:spTree>
      <p:nvGrpSpPr>
        <p:cNvPr id="1" name="Shape 210"/>
        <p:cNvGrpSpPr/>
        <p:nvPr/>
      </p:nvGrpSpPr>
      <p:grpSpPr>
        <a:xfrm>
          <a:off x="0" y="0"/>
          <a:ext cx="0" cy="0"/>
          <a:chOff x="0" y="0"/>
          <a:chExt cx="0" cy="0"/>
        </a:xfrm>
      </p:grpSpPr>
      <p:sp>
        <p:nvSpPr>
          <p:cNvPr id="211" name="Google Shape;211;p10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10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10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08"/>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15" name="Google Shape;215;p108"/>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36 mid - wide">
  <p:cSld name="Title36 mid - w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wo Content - border">
  <p:cSld name="Title - Two Content - border">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109"/>
          <p:cNvSpPr txBox="1">
            <a:spLocks noGrp="1"/>
          </p:cNvSpPr>
          <p:nvPr>
            <p:ph type="title"/>
          </p:nvPr>
        </p:nvSpPr>
        <p:spPr>
          <a:xfrm>
            <a:off x="457081" y="552136"/>
            <a:ext cx="8229719"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0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10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109"/>
          <p:cNvSpPr txBox="1">
            <a:spLocks noGrp="1"/>
          </p:cNvSpPr>
          <p:nvPr>
            <p:ph type="body" idx="1"/>
          </p:nvPr>
        </p:nvSpPr>
        <p:spPr>
          <a:xfrm>
            <a:off x="457081" y="1499936"/>
            <a:ext cx="3977640" cy="4445479"/>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1" name="Google Shape;221;p109"/>
          <p:cNvSpPr txBox="1">
            <a:spLocks noGrp="1"/>
          </p:cNvSpPr>
          <p:nvPr>
            <p:ph type="body" idx="2"/>
          </p:nvPr>
        </p:nvSpPr>
        <p:spPr>
          <a:xfrm>
            <a:off x="4706898" y="1499935"/>
            <a:ext cx="3977640" cy="4436853"/>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w/Headings - Two Content - corners">
  <p:cSld name="Title w/Headings - Two Content - corners">
    <p:bg>
      <p:bgPr>
        <a:blipFill>
          <a:blip r:embed="rId2">
            <a:alphaModFix/>
          </a:blip>
          <a:stretch>
            <a:fillRect/>
          </a:stretch>
        </a:blipFill>
        <a:effectLst/>
      </p:bgPr>
    </p:bg>
    <p:spTree>
      <p:nvGrpSpPr>
        <p:cNvPr id="1" name="Shape 222"/>
        <p:cNvGrpSpPr/>
        <p:nvPr/>
      </p:nvGrpSpPr>
      <p:grpSpPr>
        <a:xfrm>
          <a:off x="0" y="0"/>
          <a:ext cx="0" cy="0"/>
          <a:chOff x="0" y="0"/>
          <a:chExt cx="0" cy="0"/>
        </a:xfrm>
      </p:grpSpPr>
      <p:sp>
        <p:nvSpPr>
          <p:cNvPr id="223" name="Google Shape;223;p110"/>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4" name="Google Shape;224;p110"/>
          <p:cNvSpPr txBox="1">
            <a:spLocks noGrp="1"/>
          </p:cNvSpPr>
          <p:nvPr>
            <p:ph type="body" idx="2"/>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5" name="Google Shape;225;p110"/>
          <p:cNvSpPr txBox="1">
            <a:spLocks noGrp="1"/>
          </p:cNvSpPr>
          <p:nvPr>
            <p:ph type="body" idx="3"/>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110"/>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27" name="Google Shape;227;p11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1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29" name="Google Shape;229;p11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w/Headings - Two Content - wide">
  <p:cSld name="Title w/Headings - Two Content - wide">
    <p:bg>
      <p:bgPr>
        <a:blipFill>
          <a:blip r:embed="rId2">
            <a:alphaModFix/>
          </a:blip>
          <a:stretch>
            <a:fillRect/>
          </a:stretch>
        </a:blipFill>
        <a:effectLst/>
      </p:bgPr>
    </p:bg>
    <p:spTree>
      <p:nvGrpSpPr>
        <p:cNvPr id="1" name="Shape 230"/>
        <p:cNvGrpSpPr/>
        <p:nvPr/>
      </p:nvGrpSpPr>
      <p:grpSpPr>
        <a:xfrm>
          <a:off x="0" y="0"/>
          <a:ext cx="0" cy="0"/>
          <a:chOff x="0" y="0"/>
          <a:chExt cx="0" cy="0"/>
        </a:xfrm>
      </p:grpSpPr>
      <p:sp>
        <p:nvSpPr>
          <p:cNvPr id="231" name="Google Shape;231;p111"/>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2" name="Google Shape;232;p111"/>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33" name="Google Shape;233;p11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11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5" name="Google Shape;235;p11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11"/>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37" name="Google Shape;237;p111"/>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w/Headings - Two Content - mid">
  <p:cSld name="Title w/Headings - Two Content - mid">
    <p:bg>
      <p:bgPr>
        <a:blipFill>
          <a:blip r:embed="rId2">
            <a:alphaModFix/>
          </a:blip>
          <a:stretch>
            <a:fillRect/>
          </a:stretch>
        </a:blipFill>
        <a:effectLst/>
      </p:bgPr>
    </p:bg>
    <p:spTree>
      <p:nvGrpSpPr>
        <p:cNvPr id="1" name="Shape 238"/>
        <p:cNvGrpSpPr/>
        <p:nvPr/>
      </p:nvGrpSpPr>
      <p:grpSpPr>
        <a:xfrm>
          <a:off x="0" y="0"/>
          <a:ext cx="0" cy="0"/>
          <a:chOff x="0" y="0"/>
          <a:chExt cx="0" cy="0"/>
        </a:xfrm>
      </p:grpSpPr>
      <p:sp>
        <p:nvSpPr>
          <p:cNvPr id="239" name="Google Shape;239;p112"/>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0" name="Google Shape;240;p112"/>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1" name="Google Shape;241;p11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1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11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112"/>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45" name="Google Shape;245;p112"/>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w/Headings - Two Content - border">
  <p:cSld name="Title w/Headings - Two Content - border">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13"/>
          <p:cNvSpPr txBox="1">
            <a:spLocks noGrp="1"/>
          </p:cNvSpPr>
          <p:nvPr>
            <p:ph type="body" idx="1"/>
          </p:nvPr>
        </p:nvSpPr>
        <p:spPr>
          <a:xfrm>
            <a:off x="457200"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8" name="Google Shape;248;p113"/>
          <p:cNvSpPr txBox="1">
            <a:spLocks noGrp="1"/>
          </p:cNvSpPr>
          <p:nvPr>
            <p:ph type="body" idx="2"/>
          </p:nvPr>
        </p:nvSpPr>
        <p:spPr>
          <a:xfrm>
            <a:off x="4706898" y="1475871"/>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9" name="Google Shape;249;p11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11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p11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113"/>
          <p:cNvSpPr txBox="1">
            <a:spLocks noGrp="1"/>
          </p:cNvSpPr>
          <p:nvPr>
            <p:ph type="body" idx="3"/>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53" name="Google Shape;253;p113"/>
          <p:cNvSpPr txBox="1">
            <a:spLocks noGrp="1"/>
          </p:cNvSpPr>
          <p:nvPr>
            <p:ph type="body" idx="4"/>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sub w/Headings - Two Content - corners">
  <p:cSld name="Title/sub w/Headings - Two Content - corners">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p114"/>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6" name="Google Shape;256;p114"/>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7" name="Google Shape;257;p11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114"/>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11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1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114"/>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62" name="Google Shape;262;p114"/>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sub w/Headings - Two Content - mid">
  <p:cSld name="Title/sub w/Headings - Two Content - mid">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115"/>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5" name="Google Shape;265;p115"/>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6" name="Google Shape;266;p11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11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11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115"/>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115"/>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71" name="Google Shape;271;p115"/>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sub w/Headings - Two Content - low">
  <p:cSld name="Title/sub w/Headings - Two Content - low">
    <p:bg>
      <p:bgPr>
        <a:blipFill>
          <a:blip r:embed="rId2">
            <a:alphaModFix/>
          </a:blip>
          <a:stretch>
            <a:fillRect/>
          </a:stretch>
        </a:blipFill>
        <a:effectLst/>
      </p:bgPr>
    </p:bg>
    <p:spTree>
      <p:nvGrpSpPr>
        <p:cNvPr id="1" name="Shape 272"/>
        <p:cNvGrpSpPr/>
        <p:nvPr/>
      </p:nvGrpSpPr>
      <p:grpSpPr>
        <a:xfrm>
          <a:off x="0" y="0"/>
          <a:ext cx="0" cy="0"/>
          <a:chOff x="0" y="0"/>
          <a:chExt cx="0" cy="0"/>
        </a:xfrm>
      </p:grpSpPr>
      <p:sp>
        <p:nvSpPr>
          <p:cNvPr id="273" name="Google Shape;273;p116"/>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4" name="Google Shape;274;p116"/>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75" name="Google Shape;275;p11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11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7" name="Google Shape;277;p11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116"/>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l"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116"/>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0" name="Google Shape;280;p116"/>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sub w/Headings - Two Content - border">
  <p:cSld name="Title/sub w/Headings - Two Content - border">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p117"/>
          <p:cNvSpPr txBox="1">
            <a:spLocks noGrp="1"/>
          </p:cNvSpPr>
          <p:nvPr>
            <p:ph type="body" idx="1"/>
          </p:nvPr>
        </p:nvSpPr>
        <p:spPr>
          <a:xfrm>
            <a:off x="457200"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3" name="Google Shape;283;p117"/>
          <p:cNvSpPr txBox="1">
            <a:spLocks noGrp="1"/>
          </p:cNvSpPr>
          <p:nvPr>
            <p:ph type="body" idx="2"/>
          </p:nvPr>
        </p:nvSpPr>
        <p:spPr>
          <a:xfrm>
            <a:off x="4706898" y="1475872"/>
            <a:ext cx="3977640" cy="320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C40E3E"/>
              </a:buClr>
              <a:buSzPts val="2000"/>
              <a:buFont typeface="Arial"/>
              <a:buNone/>
              <a:defRPr sz="2000" b="1" i="0" u="none" strike="noStrike" cap="none">
                <a:solidFill>
                  <a:srgbClr val="C40E3E"/>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4" name="Google Shape;284;p11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117"/>
          <p:cNvSpPr txBox="1">
            <a:spLocks noGrp="1"/>
          </p:cNvSpPr>
          <p:nvPr>
            <p:ph type="body" idx="3"/>
          </p:nvPr>
        </p:nvSpPr>
        <p:spPr>
          <a:xfrm>
            <a:off x="457200" y="970136"/>
            <a:ext cx="8229600" cy="261610"/>
          </a:xfrm>
          <a:prstGeom prst="rect">
            <a:avLst/>
          </a:prstGeom>
          <a:noFill/>
          <a:ln>
            <a:noFill/>
          </a:ln>
        </p:spPr>
        <p:txBody>
          <a:bodyPr spcFirstLastPara="1" wrap="square" lIns="0" tIns="0" rIns="0" bIns="0" anchor="t" anchorCtr="0">
            <a:spAutoFit/>
          </a:bodyPr>
          <a:lstStyle>
            <a:lvl1pPr marL="457200" marR="0" lvl="0" indent="-228600" algn="ctr" rtl="0">
              <a:lnSpc>
                <a:spcPct val="85000"/>
              </a:lnSpc>
              <a:spcBef>
                <a:spcPts val="0"/>
              </a:spcBef>
              <a:spcAft>
                <a:spcPts val="0"/>
              </a:spcAft>
              <a:buClr>
                <a:srgbClr val="FFC233"/>
              </a:buClr>
              <a:buSzPts val="2000"/>
              <a:buFont typeface="Arial"/>
              <a:buNone/>
              <a:defRPr sz="2000" b="0" i="0" u="none" strike="noStrike" cap="none">
                <a:solidFill>
                  <a:srgbClr val="FFC233"/>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6" name="Google Shape;286;p11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11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17"/>
          <p:cNvSpPr txBox="1">
            <a:spLocks noGrp="1"/>
          </p:cNvSpPr>
          <p:nvPr>
            <p:ph type="body" idx="4"/>
          </p:nvPr>
        </p:nvSpPr>
        <p:spPr>
          <a:xfrm>
            <a:off x="457081"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
        <p:nvSpPr>
          <p:cNvPr id="289" name="Google Shape;289;p117"/>
          <p:cNvSpPr txBox="1">
            <a:spLocks noGrp="1"/>
          </p:cNvSpPr>
          <p:nvPr>
            <p:ph type="body" idx="5"/>
          </p:nvPr>
        </p:nvSpPr>
        <p:spPr>
          <a:xfrm>
            <a:off x="4706898" y="1856872"/>
            <a:ext cx="3977640" cy="408173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69034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36 - Low">
  <p:cSld name="Title36 - Low">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Picture - Corners">
  <p:cSld name="Content/Picture - Corners">
    <p:bg>
      <p:bgPr>
        <a:blipFill>
          <a:blip r:embed="rId2">
            <a:alphaModFix/>
          </a:blip>
          <a:stretch>
            <a:fillRect/>
          </a:stretch>
        </a:blipFill>
        <a:effectLst/>
      </p:bgPr>
    </p:bg>
    <p:spTree>
      <p:nvGrpSpPr>
        <p:cNvPr id="1" name="Shape 495"/>
        <p:cNvGrpSpPr/>
        <p:nvPr/>
      </p:nvGrpSpPr>
      <p:grpSpPr>
        <a:xfrm>
          <a:off x="0" y="0"/>
          <a:ext cx="0" cy="0"/>
          <a:chOff x="0" y="0"/>
          <a:chExt cx="0" cy="0"/>
        </a:xfrm>
      </p:grpSpPr>
      <p:sp>
        <p:nvSpPr>
          <p:cNvPr id="496" name="Google Shape;496;p5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7" name="Google Shape;497;p5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5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9" name="Google Shape;499;p5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0" name="Google Shape;500;p5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Pictures/Captions - wide">
  <p:cSld name="Two Pictures/Captions - wide">
    <p:bg>
      <p:bgPr>
        <a:blipFill>
          <a:blip r:embed="rId2">
            <a:alphaModFix/>
          </a:blip>
          <a:stretch>
            <a:fillRect/>
          </a:stretch>
        </a:blipFill>
        <a:effectLst/>
      </p:bgPr>
    </p:bg>
    <p:spTree>
      <p:nvGrpSpPr>
        <p:cNvPr id="1" name="Shape 501"/>
        <p:cNvGrpSpPr/>
        <p:nvPr/>
      </p:nvGrpSpPr>
      <p:grpSpPr>
        <a:xfrm>
          <a:off x="0" y="0"/>
          <a:ext cx="0" cy="0"/>
          <a:chOff x="0" y="0"/>
          <a:chExt cx="0" cy="0"/>
        </a:xfrm>
      </p:grpSpPr>
      <p:sp>
        <p:nvSpPr>
          <p:cNvPr id="502" name="Google Shape;502;p60"/>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3" name="Google Shape;503;p60"/>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04" name="Google Shape;504;p6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5" name="Google Shape;505;p60"/>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6" name="Google Shape;506;p60"/>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507" name="Google Shape;507;p60"/>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8" name="Google Shape;508;p60"/>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9" name="Google Shape;509;p6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b="0" i="0" u="none" strike="noStrike" cap="none">
                <a:solidFill>
                  <a:srgbClr val="C40E3E"/>
                </a:solidFill>
                <a:latin typeface="Arial"/>
                <a:ea typeface="Arial"/>
                <a:cs typeface="Arial"/>
                <a:sym typeface="Arial"/>
              </a:defRPr>
            </a:lvl1pPr>
            <a:lvl2pPr marL="0" lvl="1" indent="0" algn="r">
              <a:spcBef>
                <a:spcPts val="0"/>
              </a:spcBef>
              <a:buNone/>
              <a:defRPr sz="700" b="0" i="0" u="none" strike="noStrike" cap="none">
                <a:solidFill>
                  <a:srgbClr val="C40E3E"/>
                </a:solidFill>
                <a:latin typeface="Arial"/>
                <a:ea typeface="Arial"/>
                <a:cs typeface="Arial"/>
                <a:sym typeface="Arial"/>
              </a:defRPr>
            </a:lvl2pPr>
            <a:lvl3pPr marL="0" lvl="2" indent="0" algn="r">
              <a:spcBef>
                <a:spcPts val="0"/>
              </a:spcBef>
              <a:buNone/>
              <a:defRPr sz="700" b="0" i="0" u="none" strike="noStrike" cap="none">
                <a:solidFill>
                  <a:srgbClr val="C40E3E"/>
                </a:solidFill>
                <a:latin typeface="Arial"/>
                <a:ea typeface="Arial"/>
                <a:cs typeface="Arial"/>
                <a:sym typeface="Arial"/>
              </a:defRPr>
            </a:lvl3pPr>
            <a:lvl4pPr marL="0" lvl="3" indent="0" algn="r">
              <a:spcBef>
                <a:spcPts val="0"/>
              </a:spcBef>
              <a:buNone/>
              <a:defRPr sz="700" b="0" i="0" u="none" strike="noStrike" cap="none">
                <a:solidFill>
                  <a:srgbClr val="C40E3E"/>
                </a:solidFill>
                <a:latin typeface="Arial"/>
                <a:ea typeface="Arial"/>
                <a:cs typeface="Arial"/>
                <a:sym typeface="Arial"/>
              </a:defRPr>
            </a:lvl4pPr>
            <a:lvl5pPr marL="0" lvl="4" indent="0" algn="r">
              <a:spcBef>
                <a:spcPts val="0"/>
              </a:spcBef>
              <a:buNone/>
              <a:defRPr sz="700" b="0" i="0" u="none" strike="noStrike" cap="none">
                <a:solidFill>
                  <a:srgbClr val="C40E3E"/>
                </a:solidFill>
                <a:latin typeface="Arial"/>
                <a:ea typeface="Arial"/>
                <a:cs typeface="Arial"/>
                <a:sym typeface="Arial"/>
              </a:defRPr>
            </a:lvl5pPr>
            <a:lvl6pPr marL="0" lvl="5" indent="0" algn="r">
              <a:spcBef>
                <a:spcPts val="0"/>
              </a:spcBef>
              <a:buNone/>
              <a:defRPr sz="700" b="0" i="0" u="none" strike="noStrike" cap="none">
                <a:solidFill>
                  <a:srgbClr val="C40E3E"/>
                </a:solidFill>
                <a:latin typeface="Arial"/>
                <a:ea typeface="Arial"/>
                <a:cs typeface="Arial"/>
                <a:sym typeface="Arial"/>
              </a:defRPr>
            </a:lvl6pPr>
            <a:lvl7pPr marL="0" lvl="6" indent="0" algn="r">
              <a:spcBef>
                <a:spcPts val="0"/>
              </a:spcBef>
              <a:buNone/>
              <a:defRPr sz="700" b="0" i="0" u="none" strike="noStrike" cap="none">
                <a:solidFill>
                  <a:srgbClr val="C40E3E"/>
                </a:solidFill>
                <a:latin typeface="Arial"/>
                <a:ea typeface="Arial"/>
                <a:cs typeface="Arial"/>
                <a:sym typeface="Arial"/>
              </a:defRPr>
            </a:lvl7pPr>
            <a:lvl8pPr marL="0" lvl="7" indent="0" algn="r">
              <a:spcBef>
                <a:spcPts val="0"/>
              </a:spcBef>
              <a:buNone/>
              <a:defRPr sz="700" b="0" i="0" u="none" strike="noStrike" cap="none">
                <a:solidFill>
                  <a:srgbClr val="C40E3E"/>
                </a:solidFill>
                <a:latin typeface="Arial"/>
                <a:ea typeface="Arial"/>
                <a:cs typeface="Arial"/>
                <a:sym typeface="Arial"/>
              </a:defRPr>
            </a:lvl8pPr>
            <a:lvl9pPr marL="0" lvl="8" indent="0" algn="r">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p6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Content - corners">
  <p:cSld name="Picture/Content - corners">
    <p:bg>
      <p:bgPr>
        <a:blipFill>
          <a:blip r:embed="rId2">
            <a:alphaModFix/>
          </a:blip>
          <a:stretch>
            <a:fillRect/>
          </a:stretch>
        </a:blipFill>
        <a:effectLst/>
      </p:bgPr>
    </p:bg>
    <p:spTree>
      <p:nvGrpSpPr>
        <p:cNvPr id="1" name="Shape 524"/>
        <p:cNvGrpSpPr/>
        <p:nvPr/>
      </p:nvGrpSpPr>
      <p:grpSpPr>
        <a:xfrm>
          <a:off x="0" y="0"/>
          <a:ext cx="0" cy="0"/>
          <a:chOff x="0" y="0"/>
          <a:chExt cx="0" cy="0"/>
        </a:xfrm>
      </p:grpSpPr>
      <p:sp>
        <p:nvSpPr>
          <p:cNvPr id="525" name="Google Shape;525;p13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6" name="Google Shape;526;p13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27" name="Google Shape;527;p13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34"/>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29" name="Google Shape;529;p134"/>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Content -  wide">
  <p:cSld name="Picture/Content -  wide">
    <p:bg>
      <p:bgPr>
        <a:blipFill>
          <a:blip r:embed="rId2">
            <a:alphaModFix/>
          </a:blip>
          <a:stretch>
            <a:fillRect/>
          </a:stretch>
        </a:blipFill>
        <a:effectLst/>
      </p:bgPr>
    </p:bg>
    <p:spTree>
      <p:nvGrpSpPr>
        <p:cNvPr id="1" name="Shape 530"/>
        <p:cNvGrpSpPr/>
        <p:nvPr/>
      </p:nvGrpSpPr>
      <p:grpSpPr>
        <a:xfrm>
          <a:off x="0" y="0"/>
          <a:ext cx="0" cy="0"/>
          <a:chOff x="0" y="0"/>
          <a:chExt cx="0" cy="0"/>
        </a:xfrm>
      </p:grpSpPr>
      <p:sp>
        <p:nvSpPr>
          <p:cNvPr id="531" name="Google Shape;531;p13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2" name="Google Shape;532;p13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3" name="Google Shape;533;p13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35"/>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5" name="Google Shape;535;p135"/>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Content - low">
  <p:cSld name="Picture/Content - low">
    <p:bg>
      <p:bgPr>
        <a:blipFill>
          <a:blip r:embed="rId2">
            <a:alphaModFix/>
          </a:blip>
          <a:stretch>
            <a:fillRect/>
          </a:stretch>
        </a:blipFill>
        <a:effectLst/>
      </p:bgPr>
    </p:bg>
    <p:spTree>
      <p:nvGrpSpPr>
        <p:cNvPr id="1" name="Shape 536"/>
        <p:cNvGrpSpPr/>
        <p:nvPr/>
      </p:nvGrpSpPr>
      <p:grpSpPr>
        <a:xfrm>
          <a:off x="0" y="0"/>
          <a:ext cx="0" cy="0"/>
          <a:chOff x="0" y="0"/>
          <a:chExt cx="0" cy="0"/>
        </a:xfrm>
      </p:grpSpPr>
      <p:sp>
        <p:nvSpPr>
          <p:cNvPr id="537" name="Google Shape;537;p13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8" name="Google Shape;538;p1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1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36"/>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1" name="Google Shape;541;p136"/>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Content - border">
  <p:cSld name="Picture/Content - border">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13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4" name="Google Shape;544;p13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5" name="Google Shape;545;p13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6" name="Google Shape;546;p137"/>
          <p:cNvSpPr>
            <a:spLocks noGrp="1"/>
          </p:cNvSpPr>
          <p:nvPr>
            <p:ph type="pic" idx="2"/>
          </p:nvPr>
        </p:nvSpPr>
        <p:spPr>
          <a:xfrm>
            <a:off x="457080" y="1524000"/>
            <a:ext cx="5029320" cy="4471358"/>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47" name="Google Shape;547;p137"/>
          <p:cNvSpPr txBox="1">
            <a:spLocks noGrp="1"/>
          </p:cNvSpPr>
          <p:nvPr>
            <p:ph type="body" idx="1"/>
          </p:nvPr>
        </p:nvSpPr>
        <p:spPr>
          <a:xfrm>
            <a:off x="5600700" y="1524000"/>
            <a:ext cx="3083838" cy="435944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Picture - Wide">
  <p:cSld name="Content/Picture - Wide">
    <p:bg>
      <p:bgPr>
        <a:blipFill>
          <a:blip r:embed="rId2">
            <a:alphaModFix/>
          </a:blip>
          <a:stretch>
            <a:fillRect/>
          </a:stretch>
        </a:blipFill>
        <a:effectLst/>
      </p:bgPr>
    </p:bg>
    <p:spTree>
      <p:nvGrpSpPr>
        <p:cNvPr id="1" name="Shape 548"/>
        <p:cNvGrpSpPr/>
        <p:nvPr/>
      </p:nvGrpSpPr>
      <p:grpSpPr>
        <a:xfrm>
          <a:off x="0" y="0"/>
          <a:ext cx="0" cy="0"/>
          <a:chOff x="0" y="0"/>
          <a:chExt cx="0" cy="0"/>
        </a:xfrm>
      </p:grpSpPr>
      <p:sp>
        <p:nvSpPr>
          <p:cNvPr id="549" name="Google Shape;549;p1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0" name="Google Shape;550;p1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38"/>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2" name="Google Shape;552;p138"/>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3" name="Google Shape;553;p138"/>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Picture - mid">
  <p:cSld name="Content/Picture - mid">
    <p:bg>
      <p:bgPr>
        <a:blipFill>
          <a:blip r:embed="rId2">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3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6" name="Google Shape;556;p13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39"/>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8" name="Google Shape;558;p139"/>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59" name="Google Shape;559;p139"/>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Picture - low">
  <p:cSld name="Content/Picture - low">
    <p:bg>
      <p:bgPr>
        <a:blipFill>
          <a:blip r:embed="rId2">
            <a:alphaModFix/>
          </a:blip>
          <a:stretch>
            <a:fillRect/>
          </a:stretch>
        </a:blipFill>
        <a:effectLst/>
      </p:bgPr>
    </p:bg>
    <p:spTree>
      <p:nvGrpSpPr>
        <p:cNvPr id="1" name="Shape 560"/>
        <p:cNvGrpSpPr/>
        <p:nvPr/>
      </p:nvGrpSpPr>
      <p:grpSpPr>
        <a:xfrm>
          <a:off x="0" y="0"/>
          <a:ext cx="0" cy="0"/>
          <a:chOff x="0" y="0"/>
          <a:chExt cx="0" cy="0"/>
        </a:xfrm>
      </p:grpSpPr>
      <p:sp>
        <p:nvSpPr>
          <p:cNvPr id="561" name="Google Shape;561;p14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2" name="Google Shape;562;p14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40"/>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4" name="Google Shape;564;p140"/>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5" name="Google Shape;565;p140"/>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Picture - border">
  <p:cSld name="Content/Picture - border">
    <p:bg>
      <p:bgPr>
        <a:blipFill>
          <a:blip r:embed="rId2">
            <a:alphaModFix/>
          </a:blip>
          <a:stretch>
            <a:fillRect/>
          </a:stretch>
        </a:blipFill>
        <a:effectLst/>
      </p:bgPr>
    </p:bg>
    <p:spTree>
      <p:nvGrpSpPr>
        <p:cNvPr id="1" name="Shape 566"/>
        <p:cNvGrpSpPr/>
        <p:nvPr/>
      </p:nvGrpSpPr>
      <p:grpSpPr>
        <a:xfrm>
          <a:off x="0" y="0"/>
          <a:ext cx="0" cy="0"/>
          <a:chOff x="0" y="0"/>
          <a:chExt cx="0" cy="0"/>
        </a:xfrm>
      </p:grpSpPr>
      <p:sp>
        <p:nvSpPr>
          <p:cNvPr id="567" name="Google Shape;567;p141"/>
          <p:cNvSpPr txBox="1">
            <a:spLocks noGrp="1"/>
          </p:cNvSpPr>
          <p:nvPr>
            <p:ph type="title"/>
          </p:nvPr>
        </p:nvSpPr>
        <p:spPr>
          <a:xfrm>
            <a:off x="467353" y="519236"/>
            <a:ext cx="3943352" cy="73250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2800"/>
              <a:buFont typeface="Arial"/>
              <a:buNone/>
              <a:defRPr sz="2800">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141"/>
          <p:cNvSpPr txBox="1">
            <a:spLocks noGrp="1"/>
          </p:cNvSpPr>
          <p:nvPr>
            <p:ph type="body" idx="1"/>
          </p:nvPr>
        </p:nvSpPr>
        <p:spPr>
          <a:xfrm>
            <a:off x="467353" y="2819400"/>
            <a:ext cx="3327286" cy="1981200"/>
          </a:xfrm>
          <a:prstGeom prst="rect">
            <a:avLst/>
          </a:prstGeom>
          <a:noFill/>
          <a:ln>
            <a:noFill/>
          </a:ln>
        </p:spPr>
        <p:txBody>
          <a:bodyPr spcFirstLastPara="1" wrap="square" lIns="0" tIns="0" rIns="0" bIns="0" anchor="t" anchorCtr="0">
            <a:noAutofit/>
          </a:bodyPr>
          <a:lstStyle>
            <a:lvl1pPr marL="457200" marR="0" lvl="0" indent="-228600" algn="l" rtl="0">
              <a:spcBef>
                <a:spcPts val="900"/>
              </a:spcBef>
              <a:spcAft>
                <a:spcPts val="0"/>
              </a:spcAft>
              <a:buClr>
                <a:srgbClr val="231F20"/>
              </a:buClr>
              <a:buSzPts val="1800"/>
              <a:buFont typeface="Arial"/>
              <a:buNone/>
              <a:defRPr sz="1800" b="0" i="0" u="none" strike="noStrike" cap="none">
                <a:solidFill>
                  <a:srgbClr val="231F20"/>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9" name="Google Shape;569;p141"/>
          <p:cNvSpPr>
            <a:spLocks noGrp="1"/>
          </p:cNvSpPr>
          <p:nvPr>
            <p:ph type="pic" idx="2"/>
          </p:nvPr>
        </p:nvSpPr>
        <p:spPr>
          <a:xfrm>
            <a:off x="4520630" y="519236"/>
            <a:ext cx="4114799" cy="5364206"/>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0" name="Google Shape;570;p14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1" name="Google Shape;571;p14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36 - corners">
  <p:cSld name="Title36 - corners">
    <p:spTree>
      <p:nvGrpSpPr>
        <p:cNvPr id="1" name="Shape 60"/>
        <p:cNvGrpSpPr/>
        <p:nvPr/>
      </p:nvGrpSpPr>
      <p:grpSpPr>
        <a:xfrm>
          <a:off x="0" y="0"/>
          <a:ext cx="0" cy="0"/>
          <a:chOff x="0" y="0"/>
          <a:chExt cx="0" cy="0"/>
        </a:xfrm>
      </p:grpSpPr>
      <p:sp>
        <p:nvSpPr>
          <p:cNvPr id="61" name="Google Shape;61;p81"/>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8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Caption - Corners">
  <p:cSld name="Picture/Caption - Corners">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14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4" name="Google Shape;574;p142"/>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5" name="Google Shape;575;p142"/>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76" name="Google Shape;576;p142"/>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7" name="Google Shape;577;p14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78" name="Google Shape;578;p14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Caption - Wide">
  <p:cSld name="Picture/Caption - Wide">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4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1" name="Google Shape;581;p143"/>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2" name="Google Shape;582;p143"/>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43"/>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4" name="Google Shape;584;p14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85" name="Google Shape;585;p14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Caption - mid">
  <p:cSld name="Picture/Caption - mid">
    <p:bg>
      <p:bgPr>
        <a:blipFill>
          <a:blip r:embed="rId2">
            <a:alphaModFix/>
          </a:blip>
          <a:stretch>
            <a:fillRect/>
          </a:stretch>
        </a:blipFill>
        <a:effectLst/>
      </p:bgPr>
    </p:bg>
    <p:spTree>
      <p:nvGrpSpPr>
        <p:cNvPr id="1" name="Shape 586"/>
        <p:cNvGrpSpPr/>
        <p:nvPr/>
      </p:nvGrpSpPr>
      <p:grpSpPr>
        <a:xfrm>
          <a:off x="0" y="0"/>
          <a:ext cx="0" cy="0"/>
          <a:chOff x="0" y="0"/>
          <a:chExt cx="0" cy="0"/>
        </a:xfrm>
      </p:grpSpPr>
      <p:sp>
        <p:nvSpPr>
          <p:cNvPr id="587" name="Google Shape;587;p144"/>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8" name="Google Shape;588;p144"/>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9" name="Google Shape;589;p144"/>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44"/>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1" name="Google Shape;591;p14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2" name="Google Shape;592;p14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Caption - low">
  <p:cSld name="Picture/Caption - low">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145"/>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5" name="Google Shape;595;p145"/>
          <p:cNvSpPr>
            <a:spLocks noGrp="1"/>
          </p:cNvSpPr>
          <p:nvPr>
            <p:ph type="pic" idx="2"/>
          </p:nvPr>
        </p:nvSpPr>
        <p:spPr>
          <a:xfrm>
            <a:off x="457080" y="1524000"/>
            <a:ext cx="5029320" cy="4436853"/>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6" name="Google Shape;596;p145"/>
          <p:cNvSpPr/>
          <p:nvPr/>
        </p:nvSpPr>
        <p:spPr>
          <a:xfrm>
            <a:off x="5589918" y="1506746"/>
            <a:ext cx="3096882" cy="436466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7" name="Google Shape;597;p145"/>
          <p:cNvSpPr txBox="1">
            <a:spLocks noGrp="1"/>
          </p:cNvSpPr>
          <p:nvPr>
            <p:ph type="body" idx="1"/>
          </p:nvPr>
        </p:nvSpPr>
        <p:spPr>
          <a:xfrm>
            <a:off x="5762446" y="1682154"/>
            <a:ext cx="2734574" cy="400878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FFFFFF"/>
              </a:buClr>
              <a:buSzPts val="1600"/>
              <a:buFont typeface="Arial"/>
              <a:buNone/>
              <a:defRPr sz="1600" b="1" i="0" u="none" strike="noStrike" cap="none">
                <a:solidFill>
                  <a:srgbClr val="FFFFFF"/>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8" name="Google Shape;598;p14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9" name="Google Shape;599;p14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Pictures/Captions - Corners">
  <p:cSld name="Two Pictures/Captions - Corners">
    <p:bg>
      <p:bgPr>
        <a:blipFill>
          <a:blip r:embed="rId2">
            <a:alphaModFix/>
          </a:blip>
          <a:stretch>
            <a:fillRect/>
          </a:stretch>
        </a:blipFill>
        <a:effectLst/>
      </p:bgPr>
    </p:bg>
    <p:spTree>
      <p:nvGrpSpPr>
        <p:cNvPr id="1" name="Shape 600"/>
        <p:cNvGrpSpPr/>
        <p:nvPr/>
      </p:nvGrpSpPr>
      <p:grpSpPr>
        <a:xfrm>
          <a:off x="0" y="0"/>
          <a:ext cx="0" cy="0"/>
          <a:chOff x="0" y="0"/>
          <a:chExt cx="0" cy="0"/>
        </a:xfrm>
      </p:grpSpPr>
      <p:sp>
        <p:nvSpPr>
          <p:cNvPr id="601" name="Google Shape;601;p146"/>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2" name="Google Shape;602;p146"/>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3" name="Google Shape;603;p1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146"/>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46"/>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46"/>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146"/>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8" name="Google Shape;608;p1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09" name="Google Shape;609;p1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Pictures/Captions - mid">
  <p:cSld name="Two Pictures/Captions - mid">
    <p:bg>
      <p:bgPr>
        <a:blipFill>
          <a:blip r:embed="rId2">
            <a:alphaModFix/>
          </a:blip>
          <a:stretch>
            <a:fillRect/>
          </a:stretch>
        </a:blipFill>
        <a:effectLst/>
      </p:bgPr>
    </p:bg>
    <p:spTree>
      <p:nvGrpSpPr>
        <p:cNvPr id="1" name="Shape 610"/>
        <p:cNvGrpSpPr/>
        <p:nvPr/>
      </p:nvGrpSpPr>
      <p:grpSpPr>
        <a:xfrm>
          <a:off x="0" y="0"/>
          <a:ext cx="0" cy="0"/>
          <a:chOff x="0" y="0"/>
          <a:chExt cx="0" cy="0"/>
        </a:xfrm>
      </p:grpSpPr>
      <p:sp>
        <p:nvSpPr>
          <p:cNvPr id="611" name="Google Shape;611;p147"/>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2" name="Google Shape;612;p147"/>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3" name="Google Shape;613;p147"/>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4" name="Google Shape;614;p147"/>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47"/>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47"/>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7" name="Google Shape;617;p147"/>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8" name="Google Shape;618;p147"/>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9" name="Google Shape;619;p147"/>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Pictures/Captions - low">
  <p:cSld name="Two Pictures/Captions - low">
    <p:bg>
      <p:bgPr>
        <a:blipFill>
          <a:blip r:embed="rId2">
            <a:alphaModFix/>
          </a:blip>
          <a:stretch>
            <a:fillRect/>
          </a:stretch>
        </a:blipFill>
        <a:effectLst/>
      </p:bgPr>
    </p:bg>
    <p:spTree>
      <p:nvGrpSpPr>
        <p:cNvPr id="1" name="Shape 620"/>
        <p:cNvGrpSpPr/>
        <p:nvPr/>
      </p:nvGrpSpPr>
      <p:grpSpPr>
        <a:xfrm>
          <a:off x="0" y="0"/>
          <a:ext cx="0" cy="0"/>
          <a:chOff x="0" y="0"/>
          <a:chExt cx="0" cy="0"/>
        </a:xfrm>
      </p:grpSpPr>
      <p:sp>
        <p:nvSpPr>
          <p:cNvPr id="621" name="Google Shape;621;p148"/>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2" name="Google Shape;622;p148"/>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3" name="Google Shape;623;p148"/>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4" name="Google Shape;624;p148"/>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148"/>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148"/>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7" name="Google Shape;627;p148"/>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8" name="Google Shape;628;p14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9" name="Google Shape;629;p14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Pictures/Captions - border">
  <p:cSld name="Two Pictures/Captions - border">
    <p:bg>
      <p:bgPr>
        <a:blipFill>
          <a:blip r:embed="rId2">
            <a:alphaModFix/>
          </a:blip>
          <a:stretch>
            <a:fillRect/>
          </a:stretch>
        </a:blipFill>
        <a:effectLst/>
      </p:bgPr>
    </p:bg>
    <p:spTree>
      <p:nvGrpSpPr>
        <p:cNvPr id="1" name="Shape 630"/>
        <p:cNvGrpSpPr/>
        <p:nvPr/>
      </p:nvGrpSpPr>
      <p:grpSpPr>
        <a:xfrm>
          <a:off x="0" y="0"/>
          <a:ext cx="0" cy="0"/>
          <a:chOff x="0" y="0"/>
          <a:chExt cx="0" cy="0"/>
        </a:xfrm>
      </p:grpSpPr>
      <p:sp>
        <p:nvSpPr>
          <p:cNvPr id="631" name="Google Shape;631;p149"/>
          <p:cNvSpPr>
            <a:spLocks noGrp="1"/>
          </p:cNvSpPr>
          <p:nvPr>
            <p:ph type="pic" idx="2"/>
          </p:nvPr>
        </p:nvSpPr>
        <p:spPr>
          <a:xfrm>
            <a:off x="456010"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2" name="Google Shape;632;p149"/>
          <p:cNvSpPr>
            <a:spLocks noGrp="1"/>
          </p:cNvSpPr>
          <p:nvPr>
            <p:ph type="pic" idx="3"/>
          </p:nvPr>
        </p:nvSpPr>
        <p:spPr>
          <a:xfrm>
            <a:off x="4697754" y="1475872"/>
            <a:ext cx="3986784" cy="33528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3" name="Google Shape;633;p149"/>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149"/>
          <p:cNvSpPr/>
          <p:nvPr/>
        </p:nvSpPr>
        <p:spPr>
          <a:xfrm>
            <a:off x="457200" y="4891932"/>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49"/>
          <p:cNvSpPr/>
          <p:nvPr/>
        </p:nvSpPr>
        <p:spPr>
          <a:xfrm>
            <a:off x="4689895" y="4889056"/>
            <a:ext cx="3994029" cy="1029420"/>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49"/>
          <p:cNvSpPr txBox="1">
            <a:spLocks noGrp="1"/>
          </p:cNvSpPr>
          <p:nvPr>
            <p:ph type="body" idx="1"/>
          </p:nvPr>
        </p:nvSpPr>
        <p:spPr>
          <a:xfrm>
            <a:off x="4787660"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7" name="Google Shape;637;p149"/>
          <p:cNvSpPr txBox="1">
            <a:spLocks noGrp="1"/>
          </p:cNvSpPr>
          <p:nvPr>
            <p:ph type="body" idx="4"/>
          </p:nvPr>
        </p:nvSpPr>
        <p:spPr>
          <a:xfrm>
            <a:off x="566468" y="4963818"/>
            <a:ext cx="3795623" cy="8971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8" name="Google Shape;638;p149"/>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9" name="Google Shape;639;p149"/>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Pictures/Captions - corner">
  <p:cSld name="Three Pictures/Captions - corner">
    <p:bg>
      <p:bgPr>
        <a:blipFill>
          <a:blip r:embed="rId2">
            <a:alphaModFix/>
          </a:blip>
          <a:stretch>
            <a:fillRect/>
          </a:stretch>
        </a:blipFill>
        <a:effectLst/>
      </p:bgPr>
    </p:bg>
    <p:spTree>
      <p:nvGrpSpPr>
        <p:cNvPr id="1" name="Shape 640"/>
        <p:cNvGrpSpPr/>
        <p:nvPr/>
      </p:nvGrpSpPr>
      <p:grpSpPr>
        <a:xfrm>
          <a:off x="0" y="0"/>
          <a:ext cx="0" cy="0"/>
          <a:chOff x="0" y="0"/>
          <a:chExt cx="0" cy="0"/>
        </a:xfrm>
      </p:grpSpPr>
      <p:sp>
        <p:nvSpPr>
          <p:cNvPr id="641" name="Google Shape;641;p150"/>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2" name="Google Shape;642;p150"/>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3" name="Google Shape;643;p150"/>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4" name="Google Shape;644;p150"/>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5" name="Google Shape;645;p150"/>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50"/>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50"/>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50"/>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9" name="Google Shape;649;p150"/>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0" name="Google Shape;650;p150"/>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1" name="Google Shape;651;p150"/>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2" name="Google Shape;652;p150"/>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Pictures/Captions - wide">
  <p:cSld name="Three Pictures/Captions - wide">
    <p:bg>
      <p:bgPr>
        <a:blipFill>
          <a:blip r:embed="rId2">
            <a:alphaModFix/>
          </a:blip>
          <a:stretch>
            <a:fillRect/>
          </a:stretch>
        </a:blipFill>
        <a:effectLst/>
      </p:bgPr>
    </p:bg>
    <p:spTree>
      <p:nvGrpSpPr>
        <p:cNvPr id="1" name="Shape 653"/>
        <p:cNvGrpSpPr/>
        <p:nvPr/>
      </p:nvGrpSpPr>
      <p:grpSpPr>
        <a:xfrm>
          <a:off x="0" y="0"/>
          <a:ext cx="0" cy="0"/>
          <a:chOff x="0" y="0"/>
          <a:chExt cx="0" cy="0"/>
        </a:xfrm>
      </p:grpSpPr>
      <p:sp>
        <p:nvSpPr>
          <p:cNvPr id="654" name="Google Shape;654;p151"/>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5" name="Google Shape;655;p151"/>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6" name="Google Shape;656;p151"/>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7" name="Google Shape;657;p151"/>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8" name="Google Shape;658;p151"/>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151"/>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0" name="Google Shape;660;p151"/>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1" name="Google Shape;661;p151"/>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2" name="Google Shape;662;p151"/>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3" name="Google Shape;663;p151"/>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4" name="Google Shape;664;p151"/>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5" name="Google Shape;665;p151"/>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36 - Border">
  <p:cSld name="Title36 - Border">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2"/>
          <p:cNvSpPr txBox="1">
            <a:spLocks noGrp="1"/>
          </p:cNvSpPr>
          <p:nvPr>
            <p:ph type="title"/>
          </p:nvPr>
        </p:nvSpPr>
        <p:spPr>
          <a:xfrm>
            <a:off x="467833" y="520240"/>
            <a:ext cx="8240231"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Pictures/Captions - low">
  <p:cSld name="Three Pictures/Captions - low">
    <p:bg>
      <p:bgPr>
        <a:blipFill>
          <a:blip r:embed="rId2">
            <a:alphaModFix/>
          </a:blip>
          <a:stretch>
            <a:fillRect/>
          </a:stretch>
        </a:blipFill>
        <a:effectLst/>
      </p:bgPr>
    </p:bg>
    <p:spTree>
      <p:nvGrpSpPr>
        <p:cNvPr id="1" name="Shape 666"/>
        <p:cNvGrpSpPr/>
        <p:nvPr/>
      </p:nvGrpSpPr>
      <p:grpSpPr>
        <a:xfrm>
          <a:off x="0" y="0"/>
          <a:ext cx="0" cy="0"/>
          <a:chOff x="0" y="0"/>
          <a:chExt cx="0" cy="0"/>
        </a:xfrm>
      </p:grpSpPr>
      <p:sp>
        <p:nvSpPr>
          <p:cNvPr id="667" name="Google Shape;667;p152"/>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8" name="Google Shape;668;p152"/>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9" name="Google Shape;669;p152"/>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0" name="Google Shape;670;p152"/>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1" name="Google Shape;671;p152"/>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152"/>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52"/>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4" name="Google Shape;674;p152"/>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5" name="Google Shape;675;p152"/>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6" name="Google Shape;676;p152"/>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7" name="Google Shape;677;p152"/>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8" name="Google Shape;678;p152"/>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Pictures/Captions - border">
  <p:cSld name="Three Pictures/Captions - border">
    <p:bg>
      <p:bgPr>
        <a:blipFill>
          <a:blip r:embed="rId2">
            <a:alphaModFix/>
          </a:blip>
          <a:stretch>
            <a:fillRect/>
          </a:stretch>
        </a:blipFill>
        <a:effectLst/>
      </p:bgPr>
    </p:bg>
    <p:spTree>
      <p:nvGrpSpPr>
        <p:cNvPr id="1" name="Shape 679"/>
        <p:cNvGrpSpPr/>
        <p:nvPr/>
      </p:nvGrpSpPr>
      <p:grpSpPr>
        <a:xfrm>
          <a:off x="0" y="0"/>
          <a:ext cx="0" cy="0"/>
          <a:chOff x="0" y="0"/>
          <a:chExt cx="0" cy="0"/>
        </a:xfrm>
      </p:grpSpPr>
      <p:sp>
        <p:nvSpPr>
          <p:cNvPr id="680" name="Google Shape;680;p153"/>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000"/>
              <a:buFont typeface="Arial"/>
              <a:buNone/>
              <a:defRPr>
                <a:solidFill>
                  <a:srgbClr val="C40E3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1" name="Google Shape;681;p153"/>
          <p:cNvSpPr>
            <a:spLocks noGrp="1"/>
          </p:cNvSpPr>
          <p:nvPr>
            <p:ph type="pic" idx="2"/>
          </p:nvPr>
        </p:nvSpPr>
        <p:spPr>
          <a:xfrm>
            <a:off x="456010"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2" name="Google Shape;682;p153"/>
          <p:cNvSpPr>
            <a:spLocks noGrp="1"/>
          </p:cNvSpPr>
          <p:nvPr>
            <p:ph type="pic" idx="3"/>
          </p:nvPr>
        </p:nvSpPr>
        <p:spPr>
          <a:xfrm>
            <a:off x="3286125"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3" name="Google Shape;683;p153"/>
          <p:cNvSpPr>
            <a:spLocks noGrp="1"/>
          </p:cNvSpPr>
          <p:nvPr>
            <p:ph type="pic" idx="4"/>
          </p:nvPr>
        </p:nvSpPr>
        <p:spPr>
          <a:xfrm>
            <a:off x="6112788" y="1524000"/>
            <a:ext cx="2571750" cy="2667000"/>
          </a:xfrm>
          <a:prstGeom prst="rect">
            <a:avLst/>
          </a:prstGeom>
          <a:noFill/>
          <a:ln>
            <a:noFill/>
          </a:ln>
        </p:spPr>
        <p:txBody>
          <a:bodyPr spcFirstLastPara="1" wrap="square" lIns="0" tIns="457200" rIns="91425" bIns="45700" anchor="t" anchorCtr="0">
            <a:normAutofit/>
          </a:bodyPr>
          <a:lstStyle>
            <a:lvl1pPr marR="0" lvl="0" algn="ctr" rtl="0">
              <a:spcBef>
                <a:spcPts val="360"/>
              </a:spcBef>
              <a:spcAft>
                <a:spcPts val="0"/>
              </a:spcAft>
              <a:buClr>
                <a:srgbClr val="C40E3E"/>
              </a:buClr>
              <a:buSzPts val="1800"/>
              <a:buFont typeface="Arial"/>
              <a:buNone/>
              <a:defRPr sz="1800" b="0" i="0" u="none" strike="noStrike" cap="none">
                <a:solidFill>
                  <a:srgbClr val="C40E3E"/>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4" name="Google Shape;684;p153"/>
          <p:cNvSpPr/>
          <p:nvPr/>
        </p:nvSpPr>
        <p:spPr>
          <a:xfrm>
            <a:off x="612475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53"/>
          <p:cNvSpPr/>
          <p:nvPr/>
        </p:nvSpPr>
        <p:spPr>
          <a:xfrm>
            <a:off x="3292415"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6" name="Google Shape;686;p153"/>
          <p:cNvSpPr/>
          <p:nvPr/>
        </p:nvSpPr>
        <p:spPr>
          <a:xfrm>
            <a:off x="445698" y="4258573"/>
            <a:ext cx="2544792" cy="1673525"/>
          </a:xfrm>
          <a:prstGeom prst="roundRect">
            <a:avLst>
              <a:gd name="adj" fmla="val 16667"/>
            </a:avLst>
          </a:prstGeom>
          <a:solidFill>
            <a:srgbClr val="FFC2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7" name="Google Shape;687;p153"/>
          <p:cNvSpPr txBox="1">
            <a:spLocks noGrp="1"/>
          </p:cNvSpPr>
          <p:nvPr>
            <p:ph type="body" idx="1"/>
          </p:nvPr>
        </p:nvSpPr>
        <p:spPr>
          <a:xfrm>
            <a:off x="552091" y="438221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8" name="Google Shape;688;p153"/>
          <p:cNvSpPr txBox="1">
            <a:spLocks noGrp="1"/>
          </p:cNvSpPr>
          <p:nvPr>
            <p:ph type="body" idx="5"/>
          </p:nvPr>
        </p:nvSpPr>
        <p:spPr>
          <a:xfrm>
            <a:off x="3395932"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9" name="Google Shape;689;p153"/>
          <p:cNvSpPr txBox="1">
            <a:spLocks noGrp="1"/>
          </p:cNvSpPr>
          <p:nvPr>
            <p:ph type="body" idx="6"/>
          </p:nvPr>
        </p:nvSpPr>
        <p:spPr>
          <a:xfrm>
            <a:off x="6234023" y="4387968"/>
            <a:ext cx="2320505" cy="145786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20"/>
              </a:spcBef>
              <a:spcAft>
                <a:spcPts val="0"/>
              </a:spcAft>
              <a:buClr>
                <a:srgbClr val="C40E3E"/>
              </a:buClr>
              <a:buSzPts val="1600"/>
              <a:buFont typeface="Arial"/>
              <a:buNone/>
              <a:defRPr sz="1600" b="0" i="0" u="none" strike="noStrike" cap="none">
                <a:solidFill>
                  <a:srgbClr val="C40E3E"/>
                </a:solidFill>
                <a:latin typeface="Arial"/>
                <a:ea typeface="Arial"/>
                <a:cs typeface="Arial"/>
                <a:sym typeface="Arial"/>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0" name="Google Shape;690;p15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sz="700">
                <a:solidFill>
                  <a:srgbClr val="C40E3E"/>
                </a:solidFill>
                <a:latin typeface="Arial"/>
                <a:ea typeface="Arial"/>
                <a:cs typeface="Arial"/>
                <a:sym typeface="Arial"/>
              </a:defRPr>
            </a:lvl1pPr>
            <a:lvl2pPr marL="0" lvl="1" indent="0" algn="r">
              <a:spcBef>
                <a:spcPts val="0"/>
              </a:spcBef>
              <a:buNone/>
              <a:defRPr sz="700">
                <a:solidFill>
                  <a:srgbClr val="C40E3E"/>
                </a:solidFill>
                <a:latin typeface="Arial"/>
                <a:ea typeface="Arial"/>
                <a:cs typeface="Arial"/>
                <a:sym typeface="Arial"/>
              </a:defRPr>
            </a:lvl2pPr>
            <a:lvl3pPr marL="0" lvl="2" indent="0" algn="r">
              <a:spcBef>
                <a:spcPts val="0"/>
              </a:spcBef>
              <a:buNone/>
              <a:defRPr sz="700">
                <a:solidFill>
                  <a:srgbClr val="C40E3E"/>
                </a:solidFill>
                <a:latin typeface="Arial"/>
                <a:ea typeface="Arial"/>
                <a:cs typeface="Arial"/>
                <a:sym typeface="Arial"/>
              </a:defRPr>
            </a:lvl3pPr>
            <a:lvl4pPr marL="0" lvl="3" indent="0" algn="r">
              <a:spcBef>
                <a:spcPts val="0"/>
              </a:spcBef>
              <a:buNone/>
              <a:defRPr sz="700">
                <a:solidFill>
                  <a:srgbClr val="C40E3E"/>
                </a:solidFill>
                <a:latin typeface="Arial"/>
                <a:ea typeface="Arial"/>
                <a:cs typeface="Arial"/>
                <a:sym typeface="Arial"/>
              </a:defRPr>
            </a:lvl4pPr>
            <a:lvl5pPr marL="0" lvl="4" indent="0" algn="r">
              <a:spcBef>
                <a:spcPts val="0"/>
              </a:spcBef>
              <a:buNone/>
              <a:defRPr sz="700">
                <a:solidFill>
                  <a:srgbClr val="C40E3E"/>
                </a:solidFill>
                <a:latin typeface="Arial"/>
                <a:ea typeface="Arial"/>
                <a:cs typeface="Arial"/>
                <a:sym typeface="Arial"/>
              </a:defRPr>
            </a:lvl5pPr>
            <a:lvl6pPr marL="0" lvl="5" indent="0" algn="r">
              <a:spcBef>
                <a:spcPts val="0"/>
              </a:spcBef>
              <a:buNone/>
              <a:defRPr sz="700">
                <a:solidFill>
                  <a:srgbClr val="C40E3E"/>
                </a:solidFill>
                <a:latin typeface="Arial"/>
                <a:ea typeface="Arial"/>
                <a:cs typeface="Arial"/>
                <a:sym typeface="Arial"/>
              </a:defRPr>
            </a:lvl6pPr>
            <a:lvl7pPr marL="0" lvl="6" indent="0" algn="r">
              <a:spcBef>
                <a:spcPts val="0"/>
              </a:spcBef>
              <a:buNone/>
              <a:defRPr sz="700">
                <a:solidFill>
                  <a:srgbClr val="C40E3E"/>
                </a:solidFill>
                <a:latin typeface="Arial"/>
                <a:ea typeface="Arial"/>
                <a:cs typeface="Arial"/>
                <a:sym typeface="Arial"/>
              </a:defRPr>
            </a:lvl7pPr>
            <a:lvl8pPr marL="0" lvl="7" indent="0" algn="r">
              <a:spcBef>
                <a:spcPts val="0"/>
              </a:spcBef>
              <a:buNone/>
              <a:defRPr sz="700">
                <a:solidFill>
                  <a:srgbClr val="C40E3E"/>
                </a:solidFill>
                <a:latin typeface="Arial"/>
                <a:ea typeface="Arial"/>
                <a:cs typeface="Arial"/>
                <a:sym typeface="Arial"/>
              </a:defRPr>
            </a:lvl8pPr>
            <a:lvl9pPr marL="0" lvl="8" indent="0" algn="r">
              <a:spcBef>
                <a:spcPts val="0"/>
              </a:spcBef>
              <a:buNone/>
              <a:defRPr sz="700">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1" name="Google Shape;691;p15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sz="600">
                <a:solidFill>
                  <a:srgbClr val="231F20"/>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ub36 - Wide">
  <p:cSld name="Title/Sub36 - Wide">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3"/>
          <p:cNvSpPr txBox="1">
            <a:spLocks noGrp="1"/>
          </p:cNvSpPr>
          <p:nvPr>
            <p:ph type="title"/>
          </p:nvPr>
        </p:nvSpPr>
        <p:spPr>
          <a:xfrm>
            <a:off x="267287" y="318222"/>
            <a:ext cx="8579001" cy="392415"/>
          </a:xfrm>
          <a:prstGeom prst="rect">
            <a:avLst/>
          </a:prstGeom>
          <a:noFill/>
          <a:ln>
            <a:noFill/>
          </a:ln>
        </p:spPr>
        <p:txBody>
          <a:bodyPr spcFirstLastPara="1" wrap="square" lIns="0" tIns="0" rIns="0" bIns="0" anchor="t" anchorCtr="0">
            <a:spAutoFit/>
          </a:bodyPr>
          <a:lstStyle>
            <a:lvl1pPr lvl="0" algn="l">
              <a:lnSpc>
                <a:spcPct val="85000"/>
              </a:lnSpc>
              <a:spcBef>
                <a:spcPts val="0"/>
              </a:spcBef>
              <a:spcAft>
                <a:spcPts val="0"/>
              </a:spcAft>
              <a:buClr>
                <a:srgbClr val="C40E3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83"/>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3"/>
          <p:cNvSpPr txBox="1">
            <a:spLocks noGrp="1"/>
          </p:cNvSpPr>
          <p:nvPr>
            <p:ph type="subTitle" idx="1"/>
          </p:nvPr>
        </p:nvSpPr>
        <p:spPr>
          <a:xfrm>
            <a:off x="267286" y="795288"/>
            <a:ext cx="8579002" cy="313932"/>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Sub36 - Border">
  <p:cSld name="Title/Sub36 - Border">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84"/>
          <p:cNvSpPr txBox="1">
            <a:spLocks noGrp="1"/>
          </p:cNvSpPr>
          <p:nvPr>
            <p:ph type="title"/>
          </p:nvPr>
        </p:nvSpPr>
        <p:spPr>
          <a:xfrm>
            <a:off x="467833" y="541506"/>
            <a:ext cx="8250865" cy="392415"/>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84"/>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84"/>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ubTitle" idx="1"/>
          </p:nvPr>
        </p:nvSpPr>
        <p:spPr>
          <a:xfrm>
            <a:off x="467832" y="1018572"/>
            <a:ext cx="8250866" cy="313932"/>
          </a:xfrm>
          <a:prstGeom prst="rect">
            <a:avLst/>
          </a:prstGeom>
          <a:noFill/>
          <a:ln>
            <a:noFill/>
          </a:ln>
        </p:spPr>
        <p:txBody>
          <a:bodyPr spcFirstLastPara="1" wrap="square" lIns="0" tIns="0" rIns="0" bIns="0" anchor="t" anchorCtr="0">
            <a:spAutoFit/>
          </a:bodyPr>
          <a:lstStyle>
            <a:lvl1pPr marR="0" lvl="0" algn="ctr" rtl="0">
              <a:lnSpc>
                <a:spcPct val="85000"/>
              </a:lnSpc>
              <a:spcBef>
                <a:spcPts val="0"/>
              </a:spcBef>
              <a:spcAft>
                <a:spcPts val="0"/>
              </a:spcAft>
              <a:buClr>
                <a:srgbClr val="FFC233"/>
              </a:buClr>
              <a:buSzPts val="2400"/>
              <a:buFont typeface="Arial"/>
              <a:buNone/>
              <a:defRPr sz="2400" b="0" i="0" u="none" strike="noStrike" cap="none">
                <a:solidFill>
                  <a:srgbClr val="FFC233"/>
                </a:solidFill>
                <a:latin typeface="Arial"/>
                <a:ea typeface="Arial"/>
                <a:cs typeface="Arial"/>
                <a:sym typeface="Arial"/>
              </a:defRPr>
            </a:lvl1pPr>
            <a:lvl2pPr marR="0" lvl="1" algn="ctr" rtl="0">
              <a:spcBef>
                <a:spcPts val="560"/>
              </a:spcBef>
              <a:spcAft>
                <a:spcPts val="0"/>
              </a:spcAft>
              <a:buClr>
                <a:srgbClr val="D58890"/>
              </a:buClr>
              <a:buSzPts val="2800"/>
              <a:buFont typeface="Arial"/>
              <a:buNone/>
              <a:defRPr sz="2800" b="0" i="0" u="none" strike="noStrike" cap="none">
                <a:solidFill>
                  <a:srgbClr val="D58890"/>
                </a:solidFill>
                <a:latin typeface="Calibri"/>
                <a:ea typeface="Calibri"/>
                <a:cs typeface="Calibri"/>
                <a:sym typeface="Calibri"/>
              </a:defRPr>
            </a:lvl2pPr>
            <a:lvl3pPr marR="0" lvl="2" algn="ctr" rtl="0">
              <a:spcBef>
                <a:spcPts val="480"/>
              </a:spcBef>
              <a:spcAft>
                <a:spcPts val="0"/>
              </a:spcAft>
              <a:buClr>
                <a:srgbClr val="D58890"/>
              </a:buClr>
              <a:buSzPts val="2400"/>
              <a:buFont typeface="Arial"/>
              <a:buNone/>
              <a:defRPr sz="2400" b="0" i="0" u="none" strike="noStrike" cap="none">
                <a:solidFill>
                  <a:srgbClr val="D58890"/>
                </a:solidFill>
                <a:latin typeface="Calibri"/>
                <a:ea typeface="Calibri"/>
                <a:cs typeface="Calibri"/>
                <a:sym typeface="Calibri"/>
              </a:defRPr>
            </a:lvl3pPr>
            <a:lvl4pPr marR="0" lvl="3"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4pPr>
            <a:lvl5pPr marR="0" lvl="4"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5pPr>
            <a:lvl6pPr marR="0" lvl="5"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6pPr>
            <a:lvl7pPr marR="0" lvl="6"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7pPr>
            <a:lvl8pPr marR="0" lvl="7"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8pPr>
            <a:lvl9pPr marR="0" lvl="8" algn="ctr" rtl="0">
              <a:spcBef>
                <a:spcPts val="400"/>
              </a:spcBef>
              <a:spcAft>
                <a:spcPts val="0"/>
              </a:spcAft>
              <a:buClr>
                <a:srgbClr val="D58890"/>
              </a:buClr>
              <a:buSzPts val="2000"/>
              <a:buFont typeface="Arial"/>
              <a:buNone/>
              <a:defRPr sz="2000" b="0" i="0" u="none" strike="noStrike" cap="none">
                <a:solidFill>
                  <a:srgbClr val="D5889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36 mid - mid">
  <p:cSld name="Title36 mid - mid">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85"/>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85"/>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5"/>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36 mid - low">
  <p:cSld name="Title36 mid - low">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86"/>
          <p:cNvSpPr txBox="1">
            <a:spLocks noGrp="1"/>
          </p:cNvSpPr>
          <p:nvPr>
            <p:ph type="title"/>
          </p:nvPr>
        </p:nvSpPr>
        <p:spPr>
          <a:xfrm>
            <a:off x="320452" y="2848770"/>
            <a:ext cx="8536469" cy="470898"/>
          </a:xfrm>
          <a:prstGeom prst="rect">
            <a:avLst/>
          </a:prstGeom>
          <a:noFill/>
          <a:ln>
            <a:noFill/>
          </a:ln>
        </p:spPr>
        <p:txBody>
          <a:bodyPr spcFirstLastPara="1" wrap="square" lIns="0" tIns="0" rIns="0" bIns="0" anchor="t" anchorCtr="0">
            <a:spAutoFit/>
          </a:bodyPr>
          <a:lstStyle>
            <a:lvl1pPr lvl="0" algn="ctr">
              <a:lnSpc>
                <a:spcPct val="85000"/>
              </a:lnSpc>
              <a:spcBef>
                <a:spcPts val="0"/>
              </a:spcBef>
              <a:spcAft>
                <a:spcPts val="0"/>
              </a:spcAft>
              <a:buClr>
                <a:srgbClr val="C40E3E"/>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8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8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jpg"/><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2.jp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3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267287" y="318222"/>
            <a:ext cx="8419513" cy="470898"/>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600"/>
              <a:buFont typeface="Arial"/>
              <a:buNone/>
              <a:defRPr sz="36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71"/>
        <p:cNvGrpSpPr/>
        <p:nvPr/>
      </p:nvGrpSpPr>
      <p:grpSpPr>
        <a:xfrm>
          <a:off x="0" y="0"/>
          <a:ext cx="0" cy="0"/>
          <a:chOff x="0" y="0"/>
          <a:chExt cx="0" cy="0"/>
        </a:xfrm>
      </p:grpSpPr>
      <p:sp>
        <p:nvSpPr>
          <p:cNvPr id="172" name="Google Shape;172;p4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4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4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4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478"/>
        <p:cNvGrpSpPr/>
        <p:nvPr/>
      </p:nvGrpSpPr>
      <p:grpSpPr>
        <a:xfrm>
          <a:off x="0" y="0"/>
          <a:ext cx="0" cy="0"/>
          <a:chOff x="0" y="0"/>
          <a:chExt cx="0" cy="0"/>
        </a:xfrm>
      </p:grpSpPr>
      <p:sp>
        <p:nvSpPr>
          <p:cNvPr id="479" name="Google Shape;479;p56"/>
          <p:cNvSpPr txBox="1">
            <a:spLocks noGrp="1"/>
          </p:cNvSpPr>
          <p:nvPr>
            <p:ph type="title"/>
          </p:nvPr>
        </p:nvSpPr>
        <p:spPr>
          <a:xfrm>
            <a:off x="457200" y="552136"/>
            <a:ext cx="8229600" cy="392415"/>
          </a:xfrm>
          <a:prstGeom prst="rect">
            <a:avLst/>
          </a:prstGeom>
          <a:noFill/>
          <a:ln>
            <a:noFill/>
          </a:ln>
        </p:spPr>
        <p:txBody>
          <a:bodyPr spcFirstLastPara="1" wrap="square" lIns="0" tIns="0" rIns="0" bIns="0" anchor="t" anchorCtr="0">
            <a:spAutoFit/>
          </a:bodyPr>
          <a:lstStyle>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0" name="Google Shape;480;p56"/>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lvl1pPr marL="0" marR="0" lvl="0" indent="0" algn="r" rtl="0">
              <a:spcBef>
                <a:spcPts val="0"/>
              </a:spcBef>
              <a:buNone/>
              <a:defRPr sz="700" b="0" i="0" u="none" strike="noStrike" cap="none">
                <a:solidFill>
                  <a:srgbClr val="C40E3E"/>
                </a:solidFill>
                <a:latin typeface="Arial"/>
                <a:ea typeface="Arial"/>
                <a:cs typeface="Arial"/>
                <a:sym typeface="Arial"/>
              </a:defRPr>
            </a:lvl1pPr>
            <a:lvl2pPr marL="0" marR="0" lvl="1" indent="0" algn="r" rtl="0">
              <a:spcBef>
                <a:spcPts val="0"/>
              </a:spcBef>
              <a:buNone/>
              <a:defRPr sz="700" b="0" i="0" u="none" strike="noStrike" cap="none">
                <a:solidFill>
                  <a:srgbClr val="C40E3E"/>
                </a:solidFill>
                <a:latin typeface="Arial"/>
                <a:ea typeface="Arial"/>
                <a:cs typeface="Arial"/>
                <a:sym typeface="Arial"/>
              </a:defRPr>
            </a:lvl2pPr>
            <a:lvl3pPr marL="0" marR="0" lvl="2" indent="0" algn="r" rtl="0">
              <a:spcBef>
                <a:spcPts val="0"/>
              </a:spcBef>
              <a:buNone/>
              <a:defRPr sz="700" b="0" i="0" u="none" strike="noStrike" cap="none">
                <a:solidFill>
                  <a:srgbClr val="C40E3E"/>
                </a:solidFill>
                <a:latin typeface="Arial"/>
                <a:ea typeface="Arial"/>
                <a:cs typeface="Arial"/>
                <a:sym typeface="Arial"/>
              </a:defRPr>
            </a:lvl3pPr>
            <a:lvl4pPr marL="0" marR="0" lvl="3" indent="0" algn="r" rtl="0">
              <a:spcBef>
                <a:spcPts val="0"/>
              </a:spcBef>
              <a:buNone/>
              <a:defRPr sz="700" b="0" i="0" u="none" strike="noStrike" cap="none">
                <a:solidFill>
                  <a:srgbClr val="C40E3E"/>
                </a:solidFill>
                <a:latin typeface="Arial"/>
                <a:ea typeface="Arial"/>
                <a:cs typeface="Arial"/>
                <a:sym typeface="Arial"/>
              </a:defRPr>
            </a:lvl4pPr>
            <a:lvl5pPr marL="0" marR="0" lvl="4" indent="0" algn="r" rtl="0">
              <a:spcBef>
                <a:spcPts val="0"/>
              </a:spcBef>
              <a:buNone/>
              <a:defRPr sz="700" b="0" i="0" u="none" strike="noStrike" cap="none">
                <a:solidFill>
                  <a:srgbClr val="C40E3E"/>
                </a:solidFill>
                <a:latin typeface="Arial"/>
                <a:ea typeface="Arial"/>
                <a:cs typeface="Arial"/>
                <a:sym typeface="Arial"/>
              </a:defRPr>
            </a:lvl5pPr>
            <a:lvl6pPr marL="0" marR="0" lvl="5" indent="0" algn="r" rtl="0">
              <a:spcBef>
                <a:spcPts val="0"/>
              </a:spcBef>
              <a:buNone/>
              <a:defRPr sz="700" b="0" i="0" u="none" strike="noStrike" cap="none">
                <a:solidFill>
                  <a:srgbClr val="C40E3E"/>
                </a:solidFill>
                <a:latin typeface="Arial"/>
                <a:ea typeface="Arial"/>
                <a:cs typeface="Arial"/>
                <a:sym typeface="Arial"/>
              </a:defRPr>
            </a:lvl6pPr>
            <a:lvl7pPr marL="0" marR="0" lvl="6" indent="0" algn="r" rtl="0">
              <a:spcBef>
                <a:spcPts val="0"/>
              </a:spcBef>
              <a:buNone/>
              <a:defRPr sz="700" b="0" i="0" u="none" strike="noStrike" cap="none">
                <a:solidFill>
                  <a:srgbClr val="C40E3E"/>
                </a:solidFill>
                <a:latin typeface="Arial"/>
                <a:ea typeface="Arial"/>
                <a:cs typeface="Arial"/>
                <a:sym typeface="Arial"/>
              </a:defRPr>
            </a:lvl7pPr>
            <a:lvl8pPr marL="0" marR="0" lvl="7" indent="0" algn="r" rtl="0">
              <a:spcBef>
                <a:spcPts val="0"/>
              </a:spcBef>
              <a:buNone/>
              <a:defRPr sz="700" b="0" i="0" u="none" strike="noStrike" cap="none">
                <a:solidFill>
                  <a:srgbClr val="C40E3E"/>
                </a:solidFill>
                <a:latin typeface="Arial"/>
                <a:ea typeface="Arial"/>
                <a:cs typeface="Arial"/>
                <a:sym typeface="Arial"/>
              </a:defRPr>
            </a:lvl8pPr>
            <a:lvl9pPr marL="0" marR="0" lvl="8" indent="0" algn="r" rtl="0">
              <a:spcBef>
                <a:spcPts val="0"/>
              </a:spcBef>
              <a:buNone/>
              <a:defRPr sz="700" b="0" i="0" u="none" strike="noStrike" cap="none">
                <a:solidFill>
                  <a:srgbClr val="C40E3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1" name="Google Shape;481;p56"/>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lvl1pPr marR="0" lvl="0" algn="l" rtl="0">
              <a:spcBef>
                <a:spcPts val="0"/>
              </a:spcBef>
              <a:spcAft>
                <a:spcPts val="0"/>
              </a:spcAft>
              <a:buSzPts val="1400"/>
              <a:buNone/>
              <a:defRPr sz="600" b="0" i="0" u="none" strike="noStrike" cap="none">
                <a:solidFill>
                  <a:srgbClr val="231F2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s://control.kochava.com/v1/cpi/click?campaign_id=koupwise-android-00qm8b52c2fe5849f&amp;network_id=12321&amp;site_id=1&amp;device_id=device_id" TargetMode="External"/><Relationship Id="rId4" Type="http://schemas.openxmlformats.org/officeDocument/2006/relationships/hyperlink" Target="https://control.kochava.com/v1/cpi/click?campaign_id=koupwise-ios-brihk970920a0f4ca7eca&amp;network_id=12321&amp;site_id=1&amp;device_id=device_i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bm.maryland.gov/sps/Documents/EE05%20Complete%20Open%20Enrollment%20Elections%20QRG%20-%20Employees%20v4.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dbm.maryland.gov/sps/Pages/Benefits_HelpCenter.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E8D2-1F46-3FD4-366D-BF26EDD5AE38}"/>
              </a:ext>
            </a:extLst>
          </p:cNvPr>
          <p:cNvSpPr>
            <a:spLocks noGrp="1"/>
          </p:cNvSpPr>
          <p:nvPr>
            <p:ph type="title"/>
          </p:nvPr>
        </p:nvSpPr>
        <p:spPr/>
        <p:txBody>
          <a:bodyPr/>
          <a:lstStyle/>
          <a:p>
            <a:endParaRPr lang="en-US"/>
          </a:p>
        </p:txBody>
      </p:sp>
      <p:pic>
        <p:nvPicPr>
          <p:cNvPr id="4" name="Picture 3" descr="A bird standing on a branch&#10;&#10;Description automatically generated with medium confidence">
            <a:extLst>
              <a:ext uri="{FF2B5EF4-FFF2-40B4-BE49-F238E27FC236}">
                <a16:creationId xmlns:a16="http://schemas.microsoft.com/office/drawing/2014/main" id="{1BECE70C-99E2-D433-CA6F-6D1495073B60}"/>
              </a:ext>
            </a:extLst>
          </p:cNvPr>
          <p:cNvPicPr>
            <a:picLocks noChangeAspect="1"/>
          </p:cNvPicPr>
          <p:nvPr/>
        </p:nvPicPr>
        <p:blipFill>
          <a:blip r:embed="rId2"/>
          <a:stretch>
            <a:fillRect/>
          </a:stretch>
        </p:blipFill>
        <p:spPr>
          <a:xfrm>
            <a:off x="-18106" y="0"/>
            <a:ext cx="9216428" cy="592029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9B702B1D-9A04-11BF-A3FB-15A8D332C87A}"/>
              </a:ext>
            </a:extLst>
          </p:cNvPr>
          <p:cNvPicPr>
            <a:picLocks noChangeAspect="1"/>
          </p:cNvPicPr>
          <p:nvPr/>
        </p:nvPicPr>
        <p:blipFill>
          <a:blip r:embed="rId3"/>
          <a:stretch>
            <a:fillRect/>
          </a:stretch>
        </p:blipFill>
        <p:spPr>
          <a:xfrm>
            <a:off x="3766242" y="2082297"/>
            <a:ext cx="4988458" cy="2742808"/>
          </a:xfrm>
          <a:prstGeom prst="rect">
            <a:avLst/>
          </a:prstGeom>
        </p:spPr>
      </p:pic>
      <p:sp>
        <p:nvSpPr>
          <p:cNvPr id="9" name="TextBox 8">
            <a:extLst>
              <a:ext uri="{FF2B5EF4-FFF2-40B4-BE49-F238E27FC236}">
                <a16:creationId xmlns:a16="http://schemas.microsoft.com/office/drawing/2014/main" id="{4287C1C6-C7DF-91A4-F000-74C484DF7F98}"/>
              </a:ext>
            </a:extLst>
          </p:cNvPr>
          <p:cNvSpPr txBox="1"/>
          <p:nvPr/>
        </p:nvSpPr>
        <p:spPr>
          <a:xfrm>
            <a:off x="1303698" y="6166768"/>
            <a:ext cx="6156358" cy="400110"/>
          </a:xfrm>
          <a:prstGeom prst="rect">
            <a:avLst/>
          </a:prstGeom>
          <a:noFill/>
        </p:spPr>
        <p:txBody>
          <a:bodyPr wrap="square" rtlCol="0">
            <a:spAutoFit/>
          </a:bodyPr>
          <a:lstStyle/>
          <a:p>
            <a:r>
              <a:rPr lang="en-US" sz="2000" b="1" i="1" u="none" strike="noStrike" baseline="0" dirty="0">
                <a:ln w="3175">
                  <a:solidFill>
                    <a:schemeClr val="tx1">
                      <a:lumMod val="65000"/>
                      <a:lumOff val="35000"/>
                    </a:schemeClr>
                  </a:solidFill>
                </a:ln>
                <a:solidFill>
                  <a:srgbClr val="CD0026"/>
                </a:solidFill>
                <a:latin typeface="MyriadPro-Bold"/>
              </a:rPr>
              <a:t>Together</a:t>
            </a:r>
            <a:r>
              <a:rPr lang="en-US" sz="2000" b="0" i="0" u="none" strike="noStrike" baseline="0" dirty="0">
                <a:solidFill>
                  <a:srgbClr val="4097DC"/>
                </a:solidFill>
                <a:latin typeface="MyriadPro-Regular"/>
              </a:rPr>
              <a:t>, we are working toward a </a:t>
            </a:r>
            <a:r>
              <a:rPr lang="en-US" sz="2000" b="1" i="1" u="none" strike="noStrike" baseline="0" dirty="0">
                <a:ln w="3175">
                  <a:solidFill>
                    <a:schemeClr val="tx1">
                      <a:lumMod val="65000"/>
                      <a:lumOff val="35000"/>
                    </a:schemeClr>
                  </a:solidFill>
                </a:ln>
                <a:solidFill>
                  <a:srgbClr val="CD0026"/>
                </a:solidFill>
                <a:latin typeface="MyriadPro-Bold"/>
              </a:rPr>
              <a:t>healthier community</a:t>
            </a:r>
            <a:r>
              <a:rPr lang="en-US" sz="1800" b="0" i="0" u="none" strike="noStrike" baseline="0" dirty="0">
                <a:solidFill>
                  <a:srgbClr val="CD0026"/>
                </a:solidFill>
                <a:latin typeface="MyriadPro-Regular"/>
              </a:rPr>
              <a:t>.</a:t>
            </a:r>
            <a:endParaRPr lang="en-US" dirty="0"/>
          </a:p>
        </p:txBody>
      </p:sp>
      <p:pic>
        <p:nvPicPr>
          <p:cNvPr id="11" name="Picture 10">
            <a:extLst>
              <a:ext uri="{FF2B5EF4-FFF2-40B4-BE49-F238E27FC236}">
                <a16:creationId xmlns:a16="http://schemas.microsoft.com/office/drawing/2014/main" id="{CDEF7BB5-EB76-926B-7E84-5BD972512761}"/>
              </a:ext>
            </a:extLst>
          </p:cNvPr>
          <p:cNvPicPr>
            <a:picLocks noChangeAspect="1"/>
          </p:cNvPicPr>
          <p:nvPr/>
        </p:nvPicPr>
        <p:blipFill>
          <a:blip r:embed="rId4"/>
          <a:stretch>
            <a:fillRect/>
          </a:stretch>
        </p:blipFill>
        <p:spPr>
          <a:xfrm>
            <a:off x="22635" y="-43300"/>
            <a:ext cx="9144000" cy="637106"/>
          </a:xfrm>
          <a:prstGeom prst="rect">
            <a:avLst/>
          </a:prstGeom>
        </p:spPr>
      </p:pic>
    </p:spTree>
    <p:extLst>
      <p:ext uri="{BB962C8B-B14F-4D97-AF65-F5344CB8AC3E}">
        <p14:creationId xmlns:p14="http://schemas.microsoft.com/office/powerpoint/2010/main" val="262030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Wellness</a:t>
            </a:r>
            <a:r>
              <a:rPr lang="en-US" sz="3500" dirty="0"/>
              <a:t> </a:t>
            </a:r>
            <a:r>
              <a:rPr lang="en-US" sz="3500" dirty="0">
                <a:solidFill>
                  <a:srgbClr val="FFC000"/>
                </a:solidFill>
              </a:rPr>
              <a:t>2024</a:t>
            </a:r>
            <a:endParaRPr sz="3400" dirty="0">
              <a:solidFill>
                <a:srgbClr val="FFC000"/>
              </a:solidFill>
            </a:endParaRPr>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22555"/>
            <a:ext cx="8419499" cy="5338916"/>
          </a:xfrm>
          <a:prstGeom prst="rect">
            <a:avLst/>
          </a:prstGeom>
          <a:noFill/>
          <a:ln>
            <a:noFill/>
          </a:ln>
        </p:spPr>
        <p:txBody>
          <a:bodyPr spcFirstLastPara="1" wrap="square" lIns="0" tIns="0" rIns="0" bIns="0" anchor="t" anchorCtr="0">
            <a:noAutofit/>
          </a:bodyPr>
          <a:lstStyle/>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highlight>
                  <a:srgbClr val="FFFF00"/>
                </a:highlight>
              </a:rPr>
              <a:t>2023 Participants-no 2024 Activity reset!</a:t>
            </a:r>
          </a:p>
          <a:p>
            <a:pPr marL="457200" marR="0" lvl="0" indent="-330200" algn="l" rtl="0">
              <a:spcBef>
                <a:spcPts val="0"/>
              </a:spcBef>
              <a:spcAft>
                <a:spcPts val="0"/>
              </a:spcAft>
              <a:buClr>
                <a:srgbClr val="C40E3E"/>
              </a:buClr>
              <a:buSzPts val="1600"/>
              <a:buChar char="●"/>
            </a:pPr>
            <a:r>
              <a:rPr lang="en-US" sz="2300" dirty="0">
                <a:solidFill>
                  <a:srgbClr val="C40E3E"/>
                </a:solidFill>
              </a:rPr>
              <a:t>However, new participants can complete the activities in 2024 and enjoy the rewards through 12/31/2024</a:t>
            </a: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Wellness program managed by your medical carrier</a:t>
            </a:r>
            <a:endParaRPr sz="2300" dirty="0">
              <a:solidFill>
                <a:srgbClr val="C40E3E"/>
              </a:solidFill>
            </a:endParaRPr>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Activities for $0 PCP Copay </a:t>
            </a:r>
            <a:endParaRPr sz="2300" dirty="0">
              <a:solidFill>
                <a:srgbClr val="C40E3E"/>
              </a:solidFill>
              <a:highlight>
                <a:srgbClr val="FFFF00"/>
              </a:highlight>
            </a:endParaRPr>
          </a:p>
          <a:p>
            <a:pPr marL="914400" marR="0" lvl="1" indent="-317500" algn="l" rtl="0">
              <a:lnSpc>
                <a:spcPct val="150000"/>
              </a:lnSpc>
              <a:spcBef>
                <a:spcPts val="0"/>
              </a:spcBef>
              <a:spcAft>
                <a:spcPts val="0"/>
              </a:spcAft>
              <a:buSzPts val="1400"/>
              <a:buChar char="○"/>
            </a:pPr>
            <a:r>
              <a:rPr lang="en-US" sz="2300" dirty="0"/>
              <a:t>Select or Confirm PCP </a:t>
            </a:r>
            <a:endParaRPr sz="2300" dirty="0"/>
          </a:p>
          <a:p>
            <a:pPr marL="914400" marR="0" lvl="1" indent="-317500" algn="l" rtl="0">
              <a:lnSpc>
                <a:spcPct val="150000"/>
              </a:lnSpc>
              <a:spcBef>
                <a:spcPts val="0"/>
              </a:spcBef>
              <a:spcAft>
                <a:spcPts val="0"/>
              </a:spcAft>
              <a:buSzPts val="1400"/>
              <a:buChar char="○"/>
            </a:pPr>
            <a:r>
              <a:rPr lang="en-US" sz="2300" dirty="0"/>
              <a:t>Complete HRA (Health Risk Assessment)</a:t>
            </a:r>
          </a:p>
          <a:p>
            <a:pPr marL="914400" marR="0" lvl="1" indent="-317500" algn="l" rtl="0">
              <a:lnSpc>
                <a:spcPct val="150000"/>
              </a:lnSpc>
              <a:spcBef>
                <a:spcPts val="0"/>
              </a:spcBef>
              <a:spcAft>
                <a:spcPts val="0"/>
              </a:spcAft>
              <a:buSzPts val="1400"/>
              <a:buChar char="○"/>
            </a:pPr>
            <a:r>
              <a:rPr lang="en-US" sz="2300" dirty="0"/>
              <a:t>Kaiser members: Sign online HIPAA release</a:t>
            </a:r>
            <a:endParaRPr sz="2300" dirty="0"/>
          </a:p>
          <a:p>
            <a:pPr marL="457200" marR="0" lvl="0" indent="-330200" algn="l" rtl="0">
              <a:lnSpc>
                <a:spcPct val="150000"/>
              </a:lnSpc>
              <a:spcBef>
                <a:spcPts val="0"/>
              </a:spcBef>
              <a:spcAft>
                <a:spcPts val="0"/>
              </a:spcAft>
              <a:buClr>
                <a:srgbClr val="C40E3E"/>
              </a:buClr>
              <a:buSzPts val="1600"/>
              <a:buChar char="●"/>
            </a:pPr>
            <a:r>
              <a:rPr lang="en-US" sz="2300" dirty="0">
                <a:solidFill>
                  <a:srgbClr val="C40E3E"/>
                </a:solidFill>
              </a:rPr>
              <a:t>Activities for $5 discount on Specialist Copay (total $10)</a:t>
            </a:r>
            <a:endParaRPr lang="en-US" sz="2300" dirty="0">
              <a:solidFill>
                <a:srgbClr val="00B0F0"/>
              </a:solidFill>
            </a:endParaRPr>
          </a:p>
          <a:p>
            <a:pPr marL="914400" marR="0" lvl="1" indent="-317500" algn="l" rtl="0">
              <a:lnSpc>
                <a:spcPct val="150000"/>
              </a:lnSpc>
              <a:spcBef>
                <a:spcPts val="0"/>
              </a:spcBef>
              <a:spcAft>
                <a:spcPts val="0"/>
              </a:spcAft>
              <a:buSzPts val="1400"/>
              <a:buChar char="○"/>
            </a:pPr>
            <a:r>
              <a:rPr lang="en-US" sz="2300" dirty="0">
                <a:latin typeface="+mn-lt"/>
              </a:rPr>
              <a:t>Obtain</a:t>
            </a:r>
            <a:r>
              <a:rPr lang="en-US" sz="2300" dirty="0"/>
              <a:t> an annual routine eye exam</a:t>
            </a:r>
          </a:p>
          <a:p>
            <a:pPr marL="914400" marR="0" lvl="1" indent="-317500" algn="l" rtl="0">
              <a:lnSpc>
                <a:spcPct val="150000"/>
              </a:lnSpc>
              <a:spcBef>
                <a:spcPts val="0"/>
              </a:spcBef>
              <a:spcAft>
                <a:spcPts val="0"/>
              </a:spcAft>
              <a:buSzPts val="1400"/>
              <a:buChar char="○"/>
            </a:pPr>
            <a:r>
              <a:rPr lang="en-US" sz="2300" dirty="0"/>
              <a:t>Complete any age/gender preventive screenings </a:t>
            </a:r>
            <a:endParaRPr sz="2300" dirty="0"/>
          </a:p>
          <a:p>
            <a:pPr marL="457200" marR="0" lvl="0" indent="0" algn="l" rtl="0">
              <a:lnSpc>
                <a:spcPct val="150000"/>
              </a:lnSpc>
              <a:spcBef>
                <a:spcPts val="0"/>
              </a:spcBef>
              <a:spcAft>
                <a:spcPts val="0"/>
              </a:spcAft>
              <a:buNone/>
            </a:pPr>
            <a:endParaRPr sz="24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1026" name="Picture 2" descr="16 Healthy families ideas | healthy families, stock photos, photo">
            <a:extLst>
              <a:ext uri="{FF2B5EF4-FFF2-40B4-BE49-F238E27FC236}">
                <a16:creationId xmlns:a16="http://schemas.microsoft.com/office/drawing/2014/main" id="{F8017AFF-363F-631E-7577-7437F18219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067" y="79405"/>
            <a:ext cx="2525916" cy="1419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Wellness</a:t>
            </a:r>
            <a:r>
              <a:rPr lang="en-US" sz="3500" dirty="0"/>
              <a:t> </a:t>
            </a:r>
            <a:r>
              <a:rPr lang="en-US" sz="3500" dirty="0">
                <a:solidFill>
                  <a:srgbClr val="FFC000"/>
                </a:solidFill>
              </a:rPr>
              <a:t>2024</a:t>
            </a:r>
            <a:endParaRPr sz="3400" dirty="0">
              <a:solidFill>
                <a:srgbClr val="FFC000"/>
              </a:solidFill>
            </a:endParaRPr>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77987" y="1049842"/>
            <a:ext cx="8687355" cy="5272300"/>
          </a:xfrm>
          <a:prstGeom prst="rect">
            <a:avLst/>
          </a:prstGeom>
          <a:noFill/>
          <a:ln>
            <a:noFill/>
          </a:ln>
        </p:spPr>
        <p:txBody>
          <a:bodyPr spcFirstLastPara="1" wrap="square" lIns="0" tIns="0" rIns="0" bIns="0" anchor="t" anchorCtr="0">
            <a:noAutofit/>
          </a:bodyPr>
          <a:lstStyle/>
          <a:p>
            <a:pPr marL="127000" marR="0" lvl="0" algn="l" rtl="0">
              <a:spcBef>
                <a:spcPts val="0"/>
              </a:spcBef>
              <a:spcAft>
                <a:spcPts val="0"/>
              </a:spcAft>
              <a:buClr>
                <a:srgbClr val="C40E3E"/>
              </a:buClr>
              <a:buSzPts val="1600"/>
            </a:pPr>
            <a:r>
              <a:rPr lang="en-US" sz="2300" dirty="0">
                <a:solidFill>
                  <a:schemeClr val="accent1"/>
                </a:solidFill>
              </a:rPr>
              <a:t>Wellness program managed by your medical carrier and includes motivating digital resources you can access anytime anywhere! Examples include:</a:t>
            </a:r>
          </a:p>
          <a:p>
            <a:pPr marL="127000" marR="0" lvl="0" algn="l" rtl="0">
              <a:spcBef>
                <a:spcPts val="0"/>
              </a:spcBef>
              <a:spcAft>
                <a:spcPts val="0"/>
              </a:spcAft>
              <a:buClr>
                <a:srgbClr val="C40E3E"/>
              </a:buClr>
              <a:buSzPts val="1600"/>
            </a:pPr>
            <a:endParaRPr lang="en-US" sz="2300" dirty="0">
              <a:solidFill>
                <a:schemeClr val="accent1"/>
              </a:solidFill>
            </a:endParaRPr>
          </a:p>
          <a:p>
            <a:pPr marL="457200" marR="0" lvl="0" indent="-330200" algn="l" rtl="0">
              <a:spcBef>
                <a:spcPts val="0"/>
              </a:spcBef>
              <a:spcAft>
                <a:spcPts val="600"/>
              </a:spcAft>
              <a:buClr>
                <a:srgbClr val="C40E3E"/>
              </a:buClr>
              <a:buSzPts val="1600"/>
              <a:buChar char="●"/>
            </a:pPr>
            <a:r>
              <a:rPr lang="en-US" sz="2000" dirty="0">
                <a:solidFill>
                  <a:srgbClr val="C40E3E"/>
                </a:solidFill>
              </a:rPr>
              <a:t>Health Surveys (annual and on demand) and Personalized Health timelines to include recommendations, content and services available    to you </a:t>
            </a:r>
          </a:p>
          <a:p>
            <a:pPr marL="457200" indent="-330200">
              <a:spcAft>
                <a:spcPts val="600"/>
              </a:spcAft>
              <a:buClr>
                <a:srgbClr val="C40E3E"/>
              </a:buClr>
              <a:buSzPts val="1600"/>
              <a:buFont typeface="Arial"/>
              <a:buChar char="●"/>
            </a:pPr>
            <a:r>
              <a:rPr lang="en-US" sz="2000" dirty="0">
                <a:solidFill>
                  <a:srgbClr val="C40E3E"/>
                </a:solidFill>
              </a:rPr>
              <a:t>Health Profile for maintaining all your health data in one place</a:t>
            </a:r>
            <a:endParaRPr lang="en-US" sz="2000" dirty="0"/>
          </a:p>
          <a:p>
            <a:pPr marL="457200" marR="0" lvl="0" indent="-330200" algn="l" rtl="0">
              <a:spcBef>
                <a:spcPts val="0"/>
              </a:spcBef>
              <a:spcAft>
                <a:spcPts val="600"/>
              </a:spcAft>
              <a:buClr>
                <a:srgbClr val="C40E3E"/>
              </a:buClr>
              <a:buSzPts val="1600"/>
              <a:buChar char="●"/>
            </a:pPr>
            <a:r>
              <a:rPr lang="en-US" sz="2000" dirty="0">
                <a:solidFill>
                  <a:srgbClr val="C40E3E"/>
                </a:solidFill>
              </a:rPr>
              <a:t>Trackers: Connect your wearable devices or enter your own data to monitor sleep, steps, nutrition and more</a:t>
            </a:r>
          </a:p>
          <a:p>
            <a:pPr marL="457200" marR="0" lvl="0" indent="-330200" algn="l" rtl="0">
              <a:spcBef>
                <a:spcPts val="0"/>
              </a:spcBef>
              <a:spcAft>
                <a:spcPts val="600"/>
              </a:spcAft>
              <a:buClr>
                <a:srgbClr val="C40E3E"/>
              </a:buClr>
              <a:buSzPts val="1600"/>
              <a:buChar char="●"/>
            </a:pPr>
            <a:r>
              <a:rPr lang="en-US" sz="2000" dirty="0">
                <a:solidFill>
                  <a:srgbClr val="C40E3E"/>
                </a:solidFill>
              </a:rPr>
              <a:t>Wellness Coaching at </a:t>
            </a:r>
            <a:r>
              <a:rPr lang="en-US" sz="2000" b="1" dirty="0">
                <a:solidFill>
                  <a:srgbClr val="C40E3E"/>
                </a:solidFill>
              </a:rPr>
              <a:t>no cost </a:t>
            </a:r>
            <a:r>
              <a:rPr lang="en-US" sz="2000" dirty="0">
                <a:solidFill>
                  <a:srgbClr val="C40E3E"/>
                </a:solidFill>
              </a:rPr>
              <a:t>– 1:1, available via telephone or online</a:t>
            </a:r>
          </a:p>
          <a:p>
            <a:pPr marL="457200" marR="0" lvl="0" indent="-330200" algn="l" rtl="0">
              <a:spcBef>
                <a:spcPts val="0"/>
              </a:spcBef>
              <a:spcAft>
                <a:spcPts val="600"/>
              </a:spcAft>
              <a:buClr>
                <a:srgbClr val="C40E3E"/>
              </a:buClr>
              <a:buSzPts val="1600"/>
              <a:buChar char="●"/>
            </a:pPr>
            <a:r>
              <a:rPr lang="en-US" sz="2000" b="1" dirty="0">
                <a:solidFill>
                  <a:srgbClr val="C40E3E"/>
                </a:solidFill>
              </a:rPr>
              <a:t>No cost </a:t>
            </a:r>
            <a:r>
              <a:rPr lang="en-US" sz="2000" dirty="0">
                <a:solidFill>
                  <a:srgbClr val="C40E3E"/>
                </a:solidFill>
              </a:rPr>
              <a:t>Weight Management and Diabetes Prevention Programs</a:t>
            </a:r>
          </a:p>
          <a:p>
            <a:pPr marL="457200" marR="0" lvl="0" indent="-330200" algn="l" rtl="0">
              <a:spcBef>
                <a:spcPts val="0"/>
              </a:spcBef>
              <a:spcAft>
                <a:spcPts val="600"/>
              </a:spcAft>
              <a:buClr>
                <a:srgbClr val="C40E3E"/>
              </a:buClr>
              <a:buSzPts val="1600"/>
              <a:buChar char="●"/>
            </a:pPr>
            <a:r>
              <a:rPr lang="en-US" sz="2000" b="1" dirty="0">
                <a:solidFill>
                  <a:srgbClr val="C40E3E"/>
                </a:solidFill>
              </a:rPr>
              <a:t>No cost</a:t>
            </a:r>
            <a:r>
              <a:rPr lang="en-US" sz="2000" dirty="0">
                <a:solidFill>
                  <a:srgbClr val="C40E3E"/>
                </a:solidFill>
              </a:rPr>
              <a:t> mental/emotional health resources (excludes treatment)</a:t>
            </a:r>
            <a:endParaRPr lang="en-US" sz="2000" b="1" dirty="0">
              <a:solidFill>
                <a:srgbClr val="C40E3E"/>
              </a:solidFill>
            </a:endParaRPr>
          </a:p>
          <a:p>
            <a:pPr marL="457200" marR="0" lvl="0" indent="-330200" algn="l" rtl="0">
              <a:spcBef>
                <a:spcPts val="0"/>
              </a:spcBef>
              <a:spcAft>
                <a:spcPts val="600"/>
              </a:spcAft>
              <a:buClr>
                <a:srgbClr val="C40E3E"/>
              </a:buClr>
              <a:buSzPts val="1600"/>
              <a:buChar char="●"/>
            </a:pPr>
            <a:r>
              <a:rPr lang="en-US" sz="2000" dirty="0">
                <a:solidFill>
                  <a:srgbClr val="C40E3E"/>
                </a:solidFill>
              </a:rPr>
              <a:t>Fitness Membership Discounts</a:t>
            </a:r>
            <a:endParaRPr sz="2400" dirty="0">
              <a:solidFill>
                <a:srgbClr val="C40E3E"/>
              </a:solidFill>
            </a:endParaRPr>
          </a:p>
          <a:p>
            <a:pPr marL="457200" marR="0" lvl="0" indent="0" algn="l" rtl="0">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1">
            <a:extLst>
              <a:ext uri="{FF2B5EF4-FFF2-40B4-BE49-F238E27FC236}">
                <a16:creationId xmlns:a16="http://schemas.microsoft.com/office/drawing/2014/main" id="{4E634718-854D-12B2-AA7D-99F4EA11DB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44" y="93003"/>
            <a:ext cx="953342" cy="956839"/>
          </a:xfrm>
          <a:prstGeom prst="rect">
            <a:avLst/>
          </a:prstGeom>
          <a:noFill/>
          <a:ln>
            <a:noFill/>
          </a:ln>
        </p:spPr>
      </p:pic>
    </p:spTree>
    <p:extLst>
      <p:ext uri="{BB962C8B-B14F-4D97-AF65-F5344CB8AC3E}">
        <p14:creationId xmlns:p14="http://schemas.microsoft.com/office/powerpoint/2010/main" val="227728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7" y="318224"/>
            <a:ext cx="8419513" cy="1883593"/>
          </a:xfrm>
        </p:spPr>
        <p:txBody>
          <a:bodyPr/>
          <a:lstStyle/>
          <a:p>
            <a:r>
              <a:rPr lang="en-US" dirty="0">
                <a:solidFill>
                  <a:srgbClr val="5688B6"/>
                </a:solidFill>
              </a:rPr>
              <a:t>More Wellness </a:t>
            </a:r>
            <a:r>
              <a:rPr lang="en-US" dirty="0">
                <a:solidFill>
                  <a:srgbClr val="FFC000"/>
                </a:solidFill>
              </a:rPr>
              <a:t>2024…                     </a:t>
            </a:r>
            <a:r>
              <a:rPr lang="en-US" dirty="0"/>
              <a:t>Free Resources for Everyone!</a:t>
            </a:r>
            <a:br>
              <a:rPr lang="en-US" dirty="0"/>
            </a:br>
            <a:br>
              <a:rPr lang="en-US" dirty="0"/>
            </a:br>
            <a:endParaRPr lang="en-US" b="0" dirty="0"/>
          </a:p>
        </p:txBody>
      </p:sp>
      <p:sp>
        <p:nvSpPr>
          <p:cNvPr id="5" name="TextBox 4"/>
          <p:cNvSpPr txBox="1"/>
          <p:nvPr/>
        </p:nvSpPr>
        <p:spPr>
          <a:xfrm>
            <a:off x="173830" y="1258529"/>
            <a:ext cx="8862016" cy="504625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C00000"/>
                </a:solidFill>
              </a:rPr>
              <a:t>Weekly Wellness Webinars</a:t>
            </a:r>
          </a:p>
          <a:p>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r>
              <a:rPr lang="en-US" sz="2000" dirty="0">
                <a:solidFill>
                  <a:srgbClr val="C00000"/>
                </a:solidFill>
              </a:rPr>
              <a:t>4-5 Wellness Challenges Each Year</a:t>
            </a:r>
          </a:p>
          <a:p>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endParaRPr lang="en-US" sz="2000" dirty="0">
              <a:solidFill>
                <a:srgbClr val="C00000"/>
              </a:solidFill>
            </a:endParaRPr>
          </a:p>
          <a:p>
            <a:pPr marL="342900" indent="-342900">
              <a:buFont typeface="Arial" panose="020B0604020202020204" pitchFamily="34" charset="0"/>
              <a:buChar char="•"/>
            </a:pPr>
            <a:r>
              <a:rPr lang="en-US" sz="2000" dirty="0">
                <a:solidFill>
                  <a:srgbClr val="C00000"/>
                </a:solidFill>
              </a:rPr>
              <a:t>Wellness Webinar Library</a:t>
            </a:r>
          </a:p>
          <a:p>
            <a:r>
              <a:rPr lang="en-US" sz="2000" dirty="0">
                <a:solidFill>
                  <a:srgbClr val="C00000"/>
                </a:solidFill>
              </a:rPr>
              <a:t>Found on the Wellness Website!</a:t>
            </a:r>
          </a:p>
          <a:p>
            <a:endParaRPr lang="en-US" sz="2000" dirty="0">
              <a:solidFill>
                <a:srgbClr val="C00000"/>
              </a:solidFill>
            </a:endParaRPr>
          </a:p>
        </p:txBody>
      </p:sp>
      <p:pic>
        <p:nvPicPr>
          <p:cNvPr id="6" name="Picture 5"/>
          <p:cNvPicPr>
            <a:picLocks noChangeAspect="1"/>
          </p:cNvPicPr>
          <p:nvPr/>
        </p:nvPicPr>
        <p:blipFill>
          <a:blip r:embed="rId2"/>
          <a:stretch>
            <a:fillRect/>
          </a:stretch>
        </p:blipFill>
        <p:spPr>
          <a:xfrm>
            <a:off x="629266" y="1875657"/>
            <a:ext cx="1071716" cy="916704"/>
          </a:xfrm>
          <a:prstGeom prst="rect">
            <a:avLst/>
          </a:prstGeom>
        </p:spPr>
      </p:pic>
      <p:pic>
        <p:nvPicPr>
          <p:cNvPr id="7" name="Picture 6"/>
          <p:cNvPicPr>
            <a:picLocks noChangeAspect="1"/>
          </p:cNvPicPr>
          <p:nvPr/>
        </p:nvPicPr>
        <p:blipFill>
          <a:blip r:embed="rId3"/>
          <a:stretch>
            <a:fillRect/>
          </a:stretch>
        </p:blipFill>
        <p:spPr>
          <a:xfrm>
            <a:off x="1848468" y="1875658"/>
            <a:ext cx="1612487" cy="963038"/>
          </a:xfrm>
          <a:prstGeom prst="rect">
            <a:avLst/>
          </a:prstGeom>
        </p:spPr>
      </p:pic>
      <p:pic>
        <p:nvPicPr>
          <p:cNvPr id="8" name="Picture 7"/>
          <p:cNvPicPr>
            <a:picLocks noChangeAspect="1"/>
          </p:cNvPicPr>
          <p:nvPr/>
        </p:nvPicPr>
        <p:blipFill>
          <a:blip r:embed="rId4"/>
          <a:stretch>
            <a:fillRect/>
          </a:stretch>
        </p:blipFill>
        <p:spPr>
          <a:xfrm>
            <a:off x="3481541" y="1875657"/>
            <a:ext cx="2003937" cy="1054356"/>
          </a:xfrm>
          <a:prstGeom prst="rect">
            <a:avLst/>
          </a:prstGeom>
        </p:spPr>
      </p:pic>
      <p:pic>
        <p:nvPicPr>
          <p:cNvPr id="10" name="Picture 9"/>
          <p:cNvPicPr>
            <a:picLocks noChangeAspect="1"/>
          </p:cNvPicPr>
          <p:nvPr/>
        </p:nvPicPr>
        <p:blipFill>
          <a:blip r:embed="rId5"/>
          <a:stretch>
            <a:fillRect/>
          </a:stretch>
        </p:blipFill>
        <p:spPr>
          <a:xfrm>
            <a:off x="5485479" y="1897988"/>
            <a:ext cx="1465928" cy="894373"/>
          </a:xfrm>
          <a:prstGeom prst="rect">
            <a:avLst/>
          </a:prstGeom>
        </p:spPr>
      </p:pic>
      <p:pic>
        <p:nvPicPr>
          <p:cNvPr id="11" name="Picture 10"/>
          <p:cNvPicPr>
            <a:picLocks noChangeAspect="1"/>
          </p:cNvPicPr>
          <p:nvPr/>
        </p:nvPicPr>
        <p:blipFill>
          <a:blip r:embed="rId6"/>
          <a:stretch>
            <a:fillRect/>
          </a:stretch>
        </p:blipFill>
        <p:spPr>
          <a:xfrm>
            <a:off x="7083847" y="1885074"/>
            <a:ext cx="1527781" cy="944205"/>
          </a:xfrm>
          <a:prstGeom prst="rect">
            <a:avLst/>
          </a:prstGeom>
        </p:spPr>
      </p:pic>
      <p:pic>
        <p:nvPicPr>
          <p:cNvPr id="12" name="Picture 11"/>
          <p:cNvPicPr>
            <a:picLocks noChangeAspect="1"/>
          </p:cNvPicPr>
          <p:nvPr/>
        </p:nvPicPr>
        <p:blipFill>
          <a:blip r:embed="rId7"/>
          <a:stretch>
            <a:fillRect/>
          </a:stretch>
        </p:blipFill>
        <p:spPr>
          <a:xfrm>
            <a:off x="3795711" y="3753413"/>
            <a:ext cx="1650898" cy="890717"/>
          </a:xfrm>
          <a:prstGeom prst="rect">
            <a:avLst/>
          </a:prstGeom>
        </p:spPr>
      </p:pic>
      <p:pic>
        <p:nvPicPr>
          <p:cNvPr id="13" name="Picture 12"/>
          <p:cNvPicPr>
            <a:picLocks noChangeAspect="1"/>
          </p:cNvPicPr>
          <p:nvPr/>
        </p:nvPicPr>
        <p:blipFill>
          <a:blip r:embed="rId8"/>
          <a:stretch>
            <a:fillRect/>
          </a:stretch>
        </p:blipFill>
        <p:spPr>
          <a:xfrm>
            <a:off x="173830" y="3583134"/>
            <a:ext cx="1730177" cy="1224238"/>
          </a:xfrm>
          <a:prstGeom prst="rect">
            <a:avLst/>
          </a:prstGeom>
        </p:spPr>
      </p:pic>
      <p:pic>
        <p:nvPicPr>
          <p:cNvPr id="14" name="Picture 13"/>
          <p:cNvPicPr>
            <a:picLocks noChangeAspect="1"/>
          </p:cNvPicPr>
          <p:nvPr/>
        </p:nvPicPr>
        <p:blipFill>
          <a:blip r:embed="rId9"/>
          <a:stretch>
            <a:fillRect/>
          </a:stretch>
        </p:blipFill>
        <p:spPr>
          <a:xfrm>
            <a:off x="1941911" y="3655090"/>
            <a:ext cx="1732674" cy="1050447"/>
          </a:xfrm>
          <a:prstGeom prst="rect">
            <a:avLst/>
          </a:prstGeom>
        </p:spPr>
      </p:pic>
      <p:pic>
        <p:nvPicPr>
          <p:cNvPr id="15" name="Picture 14"/>
          <p:cNvPicPr>
            <a:picLocks noChangeAspect="1"/>
          </p:cNvPicPr>
          <p:nvPr/>
        </p:nvPicPr>
        <p:blipFill>
          <a:blip r:embed="rId10"/>
          <a:stretch>
            <a:fillRect/>
          </a:stretch>
        </p:blipFill>
        <p:spPr>
          <a:xfrm>
            <a:off x="5567735" y="3583134"/>
            <a:ext cx="1407396" cy="1279198"/>
          </a:xfrm>
          <a:prstGeom prst="rect">
            <a:avLst/>
          </a:prstGeom>
        </p:spPr>
      </p:pic>
      <p:pic>
        <p:nvPicPr>
          <p:cNvPr id="16" name="Picture 15"/>
          <p:cNvPicPr>
            <a:picLocks noChangeAspect="1"/>
          </p:cNvPicPr>
          <p:nvPr/>
        </p:nvPicPr>
        <p:blipFill>
          <a:blip r:embed="rId11"/>
          <a:stretch>
            <a:fillRect/>
          </a:stretch>
        </p:blipFill>
        <p:spPr>
          <a:xfrm>
            <a:off x="7017323" y="3882526"/>
            <a:ext cx="1759974" cy="632493"/>
          </a:xfrm>
          <a:prstGeom prst="rect">
            <a:avLst/>
          </a:prstGeom>
        </p:spPr>
      </p:pic>
      <p:pic>
        <p:nvPicPr>
          <p:cNvPr id="17" name="Picture 16"/>
          <p:cNvPicPr>
            <a:picLocks noChangeAspect="1"/>
          </p:cNvPicPr>
          <p:nvPr/>
        </p:nvPicPr>
        <p:blipFill>
          <a:blip r:embed="rId12"/>
          <a:stretch>
            <a:fillRect/>
          </a:stretch>
        </p:blipFill>
        <p:spPr>
          <a:xfrm>
            <a:off x="4621160" y="5278705"/>
            <a:ext cx="2595717" cy="782532"/>
          </a:xfrm>
          <a:prstGeom prst="rect">
            <a:avLst/>
          </a:prstGeom>
        </p:spPr>
      </p:pic>
    </p:spTree>
    <p:extLst>
      <p:ext uri="{BB962C8B-B14F-4D97-AF65-F5344CB8AC3E}">
        <p14:creationId xmlns:p14="http://schemas.microsoft.com/office/powerpoint/2010/main" val="215845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3E026-FBA0-597F-0A37-4B944D227395}"/>
              </a:ext>
            </a:extLst>
          </p:cNvPr>
          <p:cNvPicPr>
            <a:picLocks noChangeAspect="1"/>
          </p:cNvPicPr>
          <p:nvPr/>
        </p:nvPicPr>
        <p:blipFill>
          <a:blip r:embed="rId2"/>
          <a:stretch>
            <a:fillRect/>
          </a:stretch>
        </p:blipFill>
        <p:spPr>
          <a:xfrm>
            <a:off x="360106" y="1054026"/>
            <a:ext cx="2179208" cy="972077"/>
          </a:xfrm>
          <a:prstGeom prst="rect">
            <a:avLst/>
          </a:prstGeom>
        </p:spPr>
      </p:pic>
      <p:sp>
        <p:nvSpPr>
          <p:cNvPr id="5" name="TextBox 4">
            <a:extLst>
              <a:ext uri="{FF2B5EF4-FFF2-40B4-BE49-F238E27FC236}">
                <a16:creationId xmlns:a16="http://schemas.microsoft.com/office/drawing/2014/main" id="{A5AEFAF2-DFE6-3C85-5283-AB6B5ADECAF6}"/>
              </a:ext>
            </a:extLst>
          </p:cNvPr>
          <p:cNvSpPr txBox="1"/>
          <p:nvPr/>
        </p:nvSpPr>
        <p:spPr>
          <a:xfrm>
            <a:off x="843349" y="2192902"/>
            <a:ext cx="7923770" cy="3531736"/>
          </a:xfrm>
          <a:prstGeom prst="rect">
            <a:avLst/>
          </a:prstGeom>
          <a:noFill/>
        </p:spPr>
        <p:txBody>
          <a:bodyPr wrap="square">
            <a:spAutoFit/>
          </a:bodyPr>
          <a:lstStyle/>
          <a:p>
            <a:pPr marL="352425" indent="-257175" defTabSz="685800">
              <a:buClr>
                <a:srgbClr val="C40E3E"/>
              </a:buClr>
              <a:buSzPts val="1600"/>
              <a:buFont typeface="Arial" panose="020B0604020202020204" pitchFamily="34" charset="0"/>
              <a:buChar char="•"/>
            </a:pPr>
            <a:r>
              <a:rPr lang="en-US" sz="1350" b="1" dirty="0">
                <a:solidFill>
                  <a:srgbClr val="C40E3E"/>
                </a:solidFill>
                <a:ea typeface="+mn-ea"/>
              </a:rPr>
              <a:t>No-cost, confidential program. </a:t>
            </a:r>
            <a:r>
              <a:rPr lang="en-US" sz="1350" dirty="0">
                <a:solidFill>
                  <a:srgbClr val="231F20"/>
                </a:solidFill>
                <a:ea typeface="+mn-ea"/>
              </a:rPr>
              <a:t>No benefit elections necessary.</a:t>
            </a:r>
          </a:p>
          <a:p>
            <a:pPr marL="95250" defTabSz="685800">
              <a:buClr>
                <a:srgbClr val="C40E3E"/>
              </a:buClr>
              <a:buSzPts val="1600"/>
            </a:pPr>
            <a:endParaRPr lang="en-US" sz="1350" dirty="0">
              <a:solidFill>
                <a:srgbClr val="231F20"/>
              </a:solidFill>
              <a:ea typeface="+mn-ea"/>
            </a:endParaRPr>
          </a:p>
          <a:p>
            <a:pPr marL="352425" indent="-257175" defTabSz="685800">
              <a:buClr>
                <a:srgbClr val="C40E3E"/>
              </a:buClr>
              <a:buSzPts val="1600"/>
              <a:buFont typeface="Arial" panose="020B0604020202020204" pitchFamily="34" charset="0"/>
              <a:buChar char="•"/>
            </a:pPr>
            <a:r>
              <a:rPr lang="en-US" sz="1350" b="1" dirty="0">
                <a:solidFill>
                  <a:srgbClr val="C40E3E"/>
                </a:solidFill>
                <a:ea typeface="+mn-ea"/>
              </a:rPr>
              <a:t>Provides 24/7 services and resources to active employees and dependents* </a:t>
            </a:r>
            <a:r>
              <a:rPr lang="en-US" sz="1350" dirty="0">
                <a:solidFill>
                  <a:srgbClr val="231F20"/>
                </a:solidFill>
                <a:ea typeface="+mn-ea"/>
              </a:rPr>
              <a:t>of State Personnel Management System, Maryland Department of Transportation, Judiciary and Legislature, including all full and part-time employees and contractual employees</a:t>
            </a:r>
          </a:p>
          <a:p>
            <a:pPr marL="95250" defTabSz="685800">
              <a:buClr>
                <a:srgbClr val="C40E3E"/>
              </a:buClr>
              <a:buSzPts val="1600"/>
            </a:pPr>
            <a:r>
              <a:rPr lang="en-US" sz="1050" i="1" dirty="0">
                <a:solidFill>
                  <a:srgbClr val="231F20"/>
                </a:solidFill>
                <a:ea typeface="+mn-ea"/>
              </a:rPr>
              <a:t>	*Interns, Contingent and Temporary employees are not eligible. Not available to </a:t>
            </a:r>
            <a:r>
              <a:rPr lang="en-US" sz="1050" i="1" dirty="0" err="1">
                <a:solidFill>
                  <a:srgbClr val="231F20"/>
                </a:solidFill>
                <a:ea typeface="+mn-ea"/>
              </a:rPr>
              <a:t>NonSPMS</a:t>
            </a:r>
            <a:r>
              <a:rPr lang="en-US" sz="1050" i="1" dirty="0">
                <a:solidFill>
                  <a:srgbClr val="231F20"/>
                </a:solidFill>
                <a:ea typeface="+mn-ea"/>
              </a:rPr>
              <a:t> agencies, including, the 	University System, Register of Wills for all Counties, Maryland Stadium Authority, etc.</a:t>
            </a:r>
          </a:p>
          <a:p>
            <a:pPr marL="352425" indent="-257175" defTabSz="685800">
              <a:buClr>
                <a:srgbClr val="C40E3E"/>
              </a:buClr>
              <a:buSzPts val="1600"/>
              <a:buFont typeface="Arial" panose="020B0604020202020204" pitchFamily="34" charset="0"/>
              <a:buChar char="•"/>
            </a:pPr>
            <a:endParaRPr lang="en-US" sz="1350" dirty="0">
              <a:solidFill>
                <a:srgbClr val="231F20"/>
              </a:solidFill>
              <a:ea typeface="+mn-ea"/>
            </a:endParaRPr>
          </a:p>
          <a:p>
            <a:pPr marL="352425" indent="-257175" defTabSz="685800">
              <a:buClr>
                <a:srgbClr val="C40E3E"/>
              </a:buClr>
              <a:buSzPts val="1600"/>
              <a:buFont typeface="Arial" panose="020B0604020202020204" pitchFamily="34" charset="0"/>
              <a:buChar char="•"/>
            </a:pPr>
            <a:r>
              <a:rPr lang="en-US" sz="1350" b="1" dirty="0">
                <a:solidFill>
                  <a:srgbClr val="C40E3E"/>
                </a:solidFill>
                <a:ea typeface="+mn-ea"/>
              </a:rPr>
              <a:t>Services include: </a:t>
            </a:r>
          </a:p>
          <a:p>
            <a:pPr marL="695325" lvl="1" indent="-257175" defTabSz="685800">
              <a:buClr>
                <a:srgbClr val="C40E3E"/>
              </a:buClr>
              <a:buSzPts val="1600"/>
              <a:buFont typeface="Arial" panose="020B0604020202020204" pitchFamily="34" charset="0"/>
              <a:buChar char="•"/>
            </a:pPr>
            <a:r>
              <a:rPr lang="en-US" sz="1350" dirty="0">
                <a:solidFill>
                  <a:srgbClr val="231F20"/>
                </a:solidFill>
                <a:ea typeface="+mn-ea"/>
              </a:rPr>
              <a:t>Master's level clinician "care coordinators“</a:t>
            </a:r>
          </a:p>
          <a:p>
            <a:pPr marL="695325" lvl="2" indent="-257175" defTabSz="685800">
              <a:buClr>
                <a:srgbClr val="C40E3E"/>
              </a:buClr>
              <a:buSzPts val="1600"/>
              <a:buFont typeface="Arial" panose="020B0604020202020204" pitchFamily="34" charset="0"/>
              <a:buChar char="•"/>
            </a:pPr>
            <a:r>
              <a:rPr lang="en-US" sz="1350" dirty="0">
                <a:solidFill>
                  <a:srgbClr val="231F20"/>
                </a:solidFill>
                <a:ea typeface="+mn-ea"/>
              </a:rPr>
              <a:t>Short-term counseling- Up to 5 sessions per issue per year </a:t>
            </a:r>
          </a:p>
          <a:p>
            <a:pPr marL="657225" lvl="2" defTabSz="685800">
              <a:buClr>
                <a:srgbClr val="C40E3E"/>
              </a:buClr>
              <a:buSzPts val="1600"/>
            </a:pPr>
            <a:r>
              <a:rPr lang="en-US" sz="1350" dirty="0">
                <a:solidFill>
                  <a:srgbClr val="231F20"/>
                </a:solidFill>
                <a:ea typeface="+mn-ea"/>
              </a:rPr>
              <a:t>                  </a:t>
            </a:r>
            <a:r>
              <a:rPr lang="en-US" sz="1350" i="1" dirty="0">
                <a:solidFill>
                  <a:srgbClr val="231F20"/>
                </a:solidFill>
                <a:ea typeface="+mn-ea"/>
              </a:rPr>
              <a:t>(no limit on the number of issues)</a:t>
            </a:r>
          </a:p>
          <a:p>
            <a:pPr marL="695325" lvl="1" indent="-257175" defTabSz="685800">
              <a:buClr>
                <a:srgbClr val="C40E3E"/>
              </a:buClr>
              <a:buSzPts val="1600"/>
              <a:buFont typeface="Arial" panose="020B0604020202020204" pitchFamily="34" charset="0"/>
              <a:buChar char="•"/>
            </a:pPr>
            <a:r>
              <a:rPr lang="en-US" sz="1350" kern="1200" dirty="0">
                <a:solidFill>
                  <a:srgbClr val="231F20"/>
                </a:solidFill>
                <a:ea typeface="+mn-ea"/>
                <a:cs typeface="+mn-cs"/>
              </a:rPr>
              <a:t>Referrals to long-term providers, community resources or other programs</a:t>
            </a:r>
          </a:p>
          <a:p>
            <a:pPr marL="695325" lvl="1" indent="-257175" defTabSz="685800">
              <a:buClr>
                <a:srgbClr val="C40E3E"/>
              </a:buClr>
              <a:buSzPts val="1600"/>
              <a:buFont typeface="Arial" panose="020B0604020202020204" pitchFamily="34" charset="0"/>
              <a:buChar char="•"/>
            </a:pPr>
            <a:r>
              <a:rPr lang="en-US" sz="1350" dirty="0">
                <a:solidFill>
                  <a:srgbClr val="231F20"/>
                </a:solidFill>
                <a:ea typeface="+mn-ea"/>
              </a:rPr>
              <a:t>Free unlimited telephonic financial consultations</a:t>
            </a:r>
          </a:p>
          <a:p>
            <a:pPr marL="695325" lvl="1" indent="-257175" defTabSz="685800">
              <a:buClr>
                <a:srgbClr val="C40E3E"/>
              </a:buClr>
              <a:buSzPts val="1600"/>
              <a:buFont typeface="Arial" panose="020B0604020202020204" pitchFamily="34" charset="0"/>
              <a:buChar char="•"/>
            </a:pPr>
            <a:r>
              <a:rPr lang="en-US" sz="1350" dirty="0">
                <a:solidFill>
                  <a:srgbClr val="231F20"/>
                </a:solidFill>
                <a:ea typeface="+mn-ea"/>
              </a:rPr>
              <a:t>Free 30-minute telephonic or in-office legal consultations</a:t>
            </a:r>
          </a:p>
          <a:p>
            <a:pPr marL="695325" lvl="1" indent="-257175" defTabSz="685800">
              <a:buClr>
                <a:srgbClr val="C40E3E"/>
              </a:buClr>
              <a:buSzPts val="1600"/>
              <a:buFont typeface="Arial" panose="020B0604020202020204" pitchFamily="34" charset="0"/>
              <a:buChar char="•"/>
            </a:pPr>
            <a:r>
              <a:rPr lang="en-US" sz="1350" dirty="0">
                <a:solidFill>
                  <a:srgbClr val="231F20"/>
                </a:solidFill>
                <a:ea typeface="+mn-ea"/>
              </a:rPr>
              <a:t>Dedicated </a:t>
            </a:r>
            <a:r>
              <a:rPr lang="en-US" sz="1350" dirty="0" err="1">
                <a:solidFill>
                  <a:srgbClr val="231F20"/>
                </a:solidFill>
                <a:ea typeface="+mn-ea"/>
              </a:rPr>
              <a:t>MyMDCARES</a:t>
            </a:r>
            <a:r>
              <a:rPr lang="en-US" sz="1350" dirty="0">
                <a:solidFill>
                  <a:srgbClr val="231F20"/>
                </a:solidFill>
                <a:ea typeface="+mn-ea"/>
              </a:rPr>
              <a:t> web portal with locator services, on-demand training, articles, additional resources, easy access  </a:t>
            </a:r>
          </a:p>
        </p:txBody>
      </p:sp>
      <p:sp>
        <p:nvSpPr>
          <p:cNvPr id="7" name="Content Placeholder 2">
            <a:extLst>
              <a:ext uri="{FF2B5EF4-FFF2-40B4-BE49-F238E27FC236}">
                <a16:creationId xmlns:a16="http://schemas.microsoft.com/office/drawing/2014/main" id="{F214CB8C-3A46-A6B7-99ED-1DCF4C7BE5DD}"/>
              </a:ext>
            </a:extLst>
          </p:cNvPr>
          <p:cNvSpPr txBox="1">
            <a:spLocks/>
          </p:cNvSpPr>
          <p:nvPr/>
        </p:nvSpPr>
        <p:spPr>
          <a:xfrm>
            <a:off x="6042454" y="1054026"/>
            <a:ext cx="2538284" cy="972077"/>
          </a:xfrm>
          <a:prstGeom prst="round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lstStyle>
            <a:lvl1pPr marL="342900" indent="-342900" algn="l" defTabSz="457200" rtl="0" eaLnBrk="1" latinLnBrk="0" hangingPunct="1">
              <a:spcBef>
                <a:spcPts val="0"/>
              </a:spcBef>
              <a:spcAft>
                <a:spcPts val="1800"/>
              </a:spcAft>
              <a:buClr>
                <a:schemeClr val="accent1"/>
              </a:buClr>
              <a:buFont typeface="Arial"/>
              <a:buChar char="•"/>
              <a:defRPr sz="2800" kern="1200">
                <a:solidFill>
                  <a:srgbClr val="565A5C"/>
                </a:solidFill>
                <a:latin typeface="Franklin Gothic Book" panose="020B0503020102020204" pitchFamily="34" charset="0"/>
                <a:ea typeface="+mn-ea"/>
                <a:cs typeface="+mn-cs"/>
              </a:defRPr>
            </a:lvl1pPr>
            <a:lvl2pPr marL="742950" indent="-285750" algn="l" defTabSz="457200" rtl="0" eaLnBrk="1" latinLnBrk="0" hangingPunct="1">
              <a:spcBef>
                <a:spcPts val="0"/>
              </a:spcBef>
              <a:spcAft>
                <a:spcPts val="1200"/>
              </a:spcAft>
              <a:buClr>
                <a:schemeClr val="accent3"/>
              </a:buClr>
              <a:buFont typeface="Arial"/>
              <a:buChar char="•"/>
              <a:defRPr sz="2600" kern="1200">
                <a:solidFill>
                  <a:srgbClr val="565A5C"/>
                </a:solidFill>
                <a:latin typeface="Franklin Gothic Book" panose="020B0503020102020204" pitchFamily="34" charset="0"/>
                <a:ea typeface="+mn-ea"/>
                <a:cs typeface="+mn-cs"/>
              </a:defRPr>
            </a:lvl2pPr>
            <a:lvl3pPr marL="1143000" indent="-228600" algn="l" defTabSz="457200" rtl="0" eaLnBrk="1" latinLnBrk="0" hangingPunct="1">
              <a:spcBef>
                <a:spcPts val="0"/>
              </a:spcBef>
              <a:spcAft>
                <a:spcPts val="600"/>
              </a:spcAft>
              <a:buClr>
                <a:schemeClr val="accent4"/>
              </a:buClr>
              <a:buFont typeface="Arial"/>
              <a:buChar char="•"/>
              <a:defRPr sz="2400" kern="1200">
                <a:solidFill>
                  <a:srgbClr val="565A5C"/>
                </a:solidFill>
                <a:latin typeface="Franklin Gothic Book" panose="020B0503020102020204" pitchFamily="34" charset="0"/>
                <a:ea typeface="+mn-ea"/>
                <a:cs typeface="+mn-cs"/>
              </a:defRPr>
            </a:lvl3pPr>
            <a:lvl4pPr marL="1600200" indent="-228600" algn="l" defTabSz="457200" rtl="0" eaLnBrk="1" latinLnBrk="0" hangingPunct="1">
              <a:spcBef>
                <a:spcPts val="0"/>
              </a:spcBef>
              <a:spcAft>
                <a:spcPts val="600"/>
              </a:spcAft>
              <a:buFont typeface="Arial"/>
              <a:buChar char="•"/>
              <a:defRPr sz="1600" kern="1200">
                <a:solidFill>
                  <a:schemeClr val="accent5"/>
                </a:solidFill>
                <a:latin typeface="+mn-lt"/>
                <a:ea typeface="+mn-ea"/>
                <a:cs typeface="+mn-cs"/>
              </a:defRPr>
            </a:lvl4pPr>
            <a:lvl5pPr marL="2057400" indent="-228600" algn="l" defTabSz="457200" rtl="0" eaLnBrk="1" latinLnBrk="0" hangingPunct="1">
              <a:spcBef>
                <a:spcPts val="0"/>
              </a:spcBef>
              <a:spcAft>
                <a:spcPts val="600"/>
              </a:spcAft>
              <a:buClr>
                <a:schemeClr val="tx1"/>
              </a:buClr>
              <a:buFont typeface="Arial"/>
              <a:buChar char="•"/>
              <a:defRPr sz="1400" kern="1200" baseline="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342900">
              <a:spcAft>
                <a:spcPts val="0"/>
              </a:spcAft>
              <a:buClr>
                <a:srgbClr val="231F20"/>
              </a:buClr>
              <a:buNone/>
            </a:pPr>
            <a:r>
              <a:rPr lang="en-US" sz="1500" dirty="0">
                <a:solidFill>
                  <a:srgbClr val="C40E3E"/>
                </a:solidFill>
                <a:latin typeface="Arial"/>
              </a:rPr>
              <a:t>844-405-8200</a:t>
            </a:r>
          </a:p>
          <a:p>
            <a:pPr marL="0" indent="0" algn="ctr" defTabSz="342900">
              <a:spcAft>
                <a:spcPts val="0"/>
              </a:spcAft>
              <a:buClr>
                <a:srgbClr val="231F20"/>
              </a:buClr>
              <a:buNone/>
            </a:pPr>
            <a:r>
              <a:rPr lang="en-US" sz="1500" dirty="0">
                <a:solidFill>
                  <a:srgbClr val="231F20"/>
                </a:solidFill>
                <a:latin typeface="Arial"/>
              </a:rPr>
              <a:t>portal.bhsonline.com</a:t>
            </a:r>
          </a:p>
          <a:p>
            <a:pPr marL="0" indent="0" algn="ctr" defTabSz="342900">
              <a:spcAft>
                <a:spcPts val="0"/>
              </a:spcAft>
              <a:buClr>
                <a:srgbClr val="231F20"/>
              </a:buClr>
              <a:buNone/>
            </a:pPr>
            <a:r>
              <a:rPr lang="en-US" sz="1500" dirty="0">
                <a:solidFill>
                  <a:srgbClr val="231F20"/>
                </a:solidFill>
                <a:latin typeface="Arial"/>
              </a:rPr>
              <a:t>(Org ID: </a:t>
            </a:r>
            <a:r>
              <a:rPr lang="en-US" sz="1500" dirty="0">
                <a:solidFill>
                  <a:srgbClr val="C40E3E"/>
                </a:solidFill>
                <a:latin typeface="Arial"/>
              </a:rPr>
              <a:t>MYMDCARES)</a:t>
            </a:r>
          </a:p>
        </p:txBody>
      </p:sp>
    </p:spTree>
    <p:extLst>
      <p:ext uri="{BB962C8B-B14F-4D97-AF65-F5344CB8AC3E}">
        <p14:creationId xmlns:p14="http://schemas.microsoft.com/office/powerpoint/2010/main" val="198315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87" y="318222"/>
            <a:ext cx="8419513" cy="470898"/>
          </a:xfrm>
        </p:spPr>
        <p:txBody>
          <a:bodyPr/>
          <a:lstStyle/>
          <a:p>
            <a:r>
              <a:rPr lang="en-US" dirty="0">
                <a:solidFill>
                  <a:schemeClr val="tx1"/>
                </a:solidFill>
              </a:rPr>
              <a:t> </a:t>
            </a:r>
            <a:r>
              <a:rPr lang="en-US" dirty="0">
                <a:solidFill>
                  <a:srgbClr val="5688B6"/>
                </a:solidFill>
              </a:rPr>
              <a:t>Financial Wellness: </a:t>
            </a:r>
            <a:r>
              <a:rPr lang="en-US" dirty="0" err="1">
                <a:solidFill>
                  <a:srgbClr val="FFC000"/>
                </a:solidFill>
              </a:rPr>
              <a:t>Upwise</a:t>
            </a:r>
            <a:endParaRPr lang="en-US" dirty="0">
              <a:solidFill>
                <a:srgbClr val="FFC000"/>
              </a:solidFill>
            </a:endParaRPr>
          </a:p>
        </p:txBody>
      </p:sp>
      <p:pic>
        <p:nvPicPr>
          <p:cNvPr id="6" name="Picture 5" descr="A picture containing company name&#10;&#10;Description automatically generated"/>
          <p:cNvPicPr/>
          <p:nvPr/>
        </p:nvPicPr>
        <p:blipFill>
          <a:blip r:embed="rId3"/>
          <a:stretch>
            <a:fillRect/>
          </a:stretch>
        </p:blipFill>
        <p:spPr>
          <a:xfrm>
            <a:off x="3303639" y="789121"/>
            <a:ext cx="2506611" cy="1462466"/>
          </a:xfrm>
          <a:prstGeom prst="rect">
            <a:avLst/>
          </a:prstGeom>
        </p:spPr>
      </p:pic>
      <p:sp>
        <p:nvSpPr>
          <p:cNvPr id="7" name="Rectangle 6"/>
          <p:cNvSpPr/>
          <p:nvPr/>
        </p:nvSpPr>
        <p:spPr>
          <a:xfrm>
            <a:off x="511278" y="2251587"/>
            <a:ext cx="8406580" cy="3170099"/>
          </a:xfrm>
          <a:prstGeom prst="rect">
            <a:avLst/>
          </a:prstGeom>
        </p:spPr>
        <p:txBody>
          <a:bodyPr wrap="square">
            <a:spAutoFit/>
          </a:bodyPr>
          <a:lstStyle/>
          <a:p>
            <a:pPr marL="469900" lvl="0" indent="-342900">
              <a:buClr>
                <a:srgbClr val="C40E3E"/>
              </a:buClr>
              <a:buSzPts val="1600"/>
              <a:buFont typeface="Arial" panose="020B0604020202020204" pitchFamily="34" charset="0"/>
              <a:buChar char="•"/>
            </a:pPr>
            <a:r>
              <a:rPr lang="en-US" sz="2000" dirty="0" err="1">
                <a:solidFill>
                  <a:schemeClr val="tx1"/>
                </a:solidFill>
              </a:rPr>
              <a:t>Upwise</a:t>
            </a:r>
            <a:r>
              <a:rPr lang="en-US" sz="2000" dirty="0">
                <a:solidFill>
                  <a:schemeClr val="tx1"/>
                </a:solidFill>
              </a:rPr>
              <a:t> from MetLife is a no-cost confidential financial wellness app available to all State of Maryland Employees </a:t>
            </a:r>
          </a:p>
          <a:p>
            <a:pPr marL="469900" lvl="0" indent="-342900">
              <a:buClr>
                <a:srgbClr val="C40E3E"/>
              </a:buClr>
              <a:buSzPts val="1600"/>
              <a:buFont typeface="Arial" panose="020B0604020202020204" pitchFamily="34" charset="0"/>
              <a:buChar char="•"/>
            </a:pPr>
            <a:endParaRPr lang="en-US" sz="2000" dirty="0">
              <a:solidFill>
                <a:schemeClr val="tx1"/>
              </a:solidFill>
            </a:endParaRPr>
          </a:p>
          <a:p>
            <a:pPr marL="469900" lvl="0" indent="-342900">
              <a:buClr>
                <a:srgbClr val="C40E3E"/>
              </a:buClr>
              <a:buSzPts val="1600"/>
              <a:buFont typeface="Arial" panose="020B0604020202020204" pitchFamily="34" charset="0"/>
              <a:buChar char="•"/>
            </a:pPr>
            <a:r>
              <a:rPr lang="en-US" sz="2000" dirty="0">
                <a:solidFill>
                  <a:schemeClr val="tx1"/>
                </a:solidFill>
              </a:rPr>
              <a:t>Participation does not depend on benefit eligibility and no election is required for participation</a:t>
            </a:r>
          </a:p>
          <a:p>
            <a:pPr marL="469900" lvl="0" indent="-342900">
              <a:buClr>
                <a:srgbClr val="C40E3E"/>
              </a:buClr>
              <a:buSzPts val="1600"/>
              <a:buFont typeface="Arial" panose="020B0604020202020204" pitchFamily="34" charset="0"/>
              <a:buChar char="•"/>
            </a:pPr>
            <a:endParaRPr lang="en-US" sz="2000" dirty="0">
              <a:solidFill>
                <a:schemeClr val="tx1"/>
              </a:solidFill>
            </a:endParaRPr>
          </a:p>
          <a:p>
            <a:pPr marL="469900" lvl="0" indent="-342900">
              <a:buClr>
                <a:srgbClr val="C40E3E"/>
              </a:buClr>
              <a:buSzPts val="1600"/>
              <a:buFont typeface="Arial" panose="020B0604020202020204" pitchFamily="34" charset="0"/>
              <a:buChar char="•"/>
            </a:pPr>
            <a:r>
              <a:rPr lang="en-US" sz="2000" dirty="0">
                <a:solidFill>
                  <a:schemeClr val="tx1"/>
                </a:solidFill>
              </a:rPr>
              <a:t>Based on behavioral science, designed to help build financial progress through good money habits</a:t>
            </a:r>
          </a:p>
          <a:p>
            <a:endParaRPr lang="en-US" sz="2000" dirty="0">
              <a:solidFill>
                <a:schemeClr val="tx1"/>
              </a:solidFill>
            </a:endParaRPr>
          </a:p>
          <a:p>
            <a:pPr algn="ctr"/>
            <a:r>
              <a:rPr lang="en-US" sz="2000" dirty="0">
                <a:solidFill>
                  <a:schemeClr val="tx1"/>
                </a:solidFill>
              </a:rPr>
              <a:t>Download the app: </a:t>
            </a:r>
            <a:r>
              <a:rPr lang="en-US" sz="2000" u="sng" dirty="0">
                <a:solidFill>
                  <a:schemeClr val="tx1"/>
                </a:solidFill>
                <a:hlinkClick r:id="rId4"/>
              </a:rPr>
              <a:t>App Store</a:t>
            </a:r>
            <a:r>
              <a:rPr lang="en-US" sz="2000" dirty="0">
                <a:solidFill>
                  <a:schemeClr val="tx1"/>
                </a:solidFill>
              </a:rPr>
              <a:t> or </a:t>
            </a:r>
            <a:r>
              <a:rPr lang="en-US" sz="2000" u="sng" dirty="0">
                <a:solidFill>
                  <a:schemeClr val="tx1"/>
                </a:solidFill>
                <a:hlinkClick r:id="rId5"/>
              </a:rPr>
              <a:t>Google Play</a:t>
            </a:r>
            <a:endParaRPr lang="en-US" sz="2000" dirty="0">
              <a:solidFill>
                <a:schemeClr val="tx1"/>
              </a:solidFill>
            </a:endParaRPr>
          </a:p>
        </p:txBody>
      </p:sp>
      <p:pic>
        <p:nvPicPr>
          <p:cNvPr id="4" name="Picture 3">
            <a:extLst>
              <a:ext uri="{FF2B5EF4-FFF2-40B4-BE49-F238E27FC236}">
                <a16:creationId xmlns:a16="http://schemas.microsoft.com/office/drawing/2014/main" id="{43F39A7B-1435-0E2E-26DD-66582D0100CA}"/>
              </a:ext>
            </a:extLst>
          </p:cNvPr>
          <p:cNvPicPr>
            <a:picLocks noChangeAspect="1"/>
          </p:cNvPicPr>
          <p:nvPr/>
        </p:nvPicPr>
        <p:blipFill>
          <a:blip r:embed="rId6"/>
          <a:stretch>
            <a:fillRect/>
          </a:stretch>
        </p:blipFill>
        <p:spPr>
          <a:xfrm>
            <a:off x="3612332" y="1745431"/>
            <a:ext cx="1801639" cy="521527"/>
          </a:xfrm>
          <a:prstGeom prst="rect">
            <a:avLst/>
          </a:prstGeom>
        </p:spPr>
      </p:pic>
    </p:spTree>
    <p:extLst>
      <p:ext uri="{BB962C8B-B14F-4D97-AF65-F5344CB8AC3E}">
        <p14:creationId xmlns:p14="http://schemas.microsoft.com/office/powerpoint/2010/main" val="302282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1"/>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000" dirty="0">
                <a:solidFill>
                  <a:srgbClr val="5688B6"/>
                </a:solidFill>
                <a:latin typeface="Freestyle Script" panose="030804020302050B0404" pitchFamily="66" charset="0"/>
              </a:rPr>
              <a:t>SPS </a:t>
            </a:r>
            <a:r>
              <a:rPr lang="en-US" sz="9600" dirty="0">
                <a:solidFill>
                  <a:srgbClr val="5688B6"/>
                </a:solidFill>
                <a:latin typeface="Freestyle Script" panose="030804020302050B0404" pitchFamily="66" charset="0"/>
              </a:rPr>
              <a:t>Benefit</a:t>
            </a:r>
            <a:r>
              <a:rPr lang="en-US" sz="8000" dirty="0">
                <a:solidFill>
                  <a:srgbClr val="5688B6"/>
                </a:solidFill>
                <a:latin typeface="Freestyle Script" panose="030804020302050B0404" pitchFamily="66" charset="0"/>
              </a:rPr>
              <a:t> System</a:t>
            </a:r>
            <a:endParaRPr sz="8000" dirty="0">
              <a:solidFill>
                <a:srgbClr val="5688B6"/>
              </a:solidFill>
              <a:latin typeface="Freestyle Script" panose="030804020302050B0404" pitchFamily="66" charset="0"/>
            </a:endParaRPr>
          </a:p>
        </p:txBody>
      </p:sp>
      <p:pic>
        <p:nvPicPr>
          <p:cNvPr id="2" name="Picture 1" descr="A picture containing arthropod, invertebrate, crab, brachyuran&#10;&#10;Description automatically generated">
            <a:extLst>
              <a:ext uri="{FF2B5EF4-FFF2-40B4-BE49-F238E27FC236}">
                <a16:creationId xmlns:a16="http://schemas.microsoft.com/office/drawing/2014/main" id="{A75AE06A-1ABF-3A67-A325-BFCF1AE37ABE}"/>
              </a:ext>
            </a:extLst>
          </p:cNvPr>
          <p:cNvPicPr>
            <a:picLocks noChangeAspect="1"/>
          </p:cNvPicPr>
          <p:nvPr/>
        </p:nvPicPr>
        <p:blipFill>
          <a:blip r:embed="rId3"/>
          <a:stretch>
            <a:fillRect/>
          </a:stretch>
        </p:blipFill>
        <p:spPr>
          <a:xfrm rot="13313613">
            <a:off x="494012" y="3519204"/>
            <a:ext cx="1991340" cy="144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g98248893bf_0_1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Open Enrollment</a:t>
            </a:r>
            <a:endParaRPr sz="3400" dirty="0">
              <a:solidFill>
                <a:srgbClr val="5688B6"/>
              </a:solidFill>
            </a:endParaRPr>
          </a:p>
        </p:txBody>
      </p:sp>
      <p:sp>
        <p:nvSpPr>
          <p:cNvPr id="1423" name="Google Shape;1423;g98248893bf_0_1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424" name="Google Shape;1424;g98248893bf_0_1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25" name="Google Shape;1425;g98248893bf_0_147"/>
          <p:cNvSpPr txBox="1"/>
          <p:nvPr/>
        </p:nvSpPr>
        <p:spPr>
          <a:xfrm>
            <a:off x="457200" y="1217599"/>
            <a:ext cx="8229600" cy="4422549"/>
          </a:xfrm>
          <a:prstGeom prst="rect">
            <a:avLst/>
          </a:prstGeom>
          <a:noFill/>
          <a:ln>
            <a:noFill/>
          </a:ln>
        </p:spPr>
        <p:txBody>
          <a:bodyPr spcFirstLastPara="1" wrap="square" lIns="0" tIns="0" rIns="0" bIns="0" anchor="t" anchorCtr="0">
            <a:noAutofit/>
          </a:bodyPr>
          <a:lstStyle/>
          <a:p>
            <a:pPr marL="469900" marR="0" lvl="0" indent="-342900" algn="l" rtl="0">
              <a:spcBef>
                <a:spcPts val="0"/>
              </a:spcBef>
              <a:spcAft>
                <a:spcPts val="1200"/>
              </a:spcAft>
              <a:buClr>
                <a:srgbClr val="C40E3E"/>
              </a:buClr>
              <a:buSzPts val="1600"/>
              <a:buFont typeface="Arial" panose="020B0604020202020204" pitchFamily="34" charset="0"/>
              <a:buChar char="•"/>
            </a:pPr>
            <a:endParaRPr lang="en-US" sz="2000" dirty="0">
              <a:solidFill>
                <a:srgbClr val="C00000"/>
              </a:solidFill>
            </a:endParaRP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The SPS Benefits System User Interface features “tiles” for quick reference.</a:t>
            </a: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The screen allows the employee/retiree to view all current elections at a glance and then decide which, if any, they want to change.</a:t>
            </a:r>
            <a:endParaRPr sz="2000" dirty="0">
              <a:solidFill>
                <a:srgbClr val="C00000"/>
              </a:solidFill>
            </a:endParaRPr>
          </a:p>
          <a:p>
            <a:pPr marL="469900" marR="0" lvl="0" indent="-342900" algn="l" rtl="0">
              <a:spcBef>
                <a:spcPts val="0"/>
              </a:spcBef>
              <a:spcAft>
                <a:spcPts val="1200"/>
              </a:spcAft>
              <a:buClr>
                <a:srgbClr val="C40E3E"/>
              </a:buClr>
              <a:buSzPts val="1600"/>
              <a:buFont typeface="Arial" panose="020B0604020202020204" pitchFamily="34" charset="0"/>
              <a:buChar char="•"/>
            </a:pPr>
            <a:r>
              <a:rPr lang="en-US" sz="2000" dirty="0">
                <a:solidFill>
                  <a:srgbClr val="C00000"/>
                </a:solidFill>
              </a:rPr>
              <a:t>Dependents already in the system are clearly visible; this will help reduce duplicate dependents.</a:t>
            </a:r>
          </a:p>
          <a:p>
            <a:pPr marL="469900" lvl="1" indent="-342900">
              <a:spcAft>
                <a:spcPts val="1200"/>
              </a:spcAft>
              <a:buClr>
                <a:srgbClr val="C40E3E"/>
              </a:buClr>
              <a:buSzPts val="1600"/>
              <a:buFont typeface="Arial" panose="020B0604020202020204" pitchFamily="34" charset="0"/>
              <a:buChar char="•"/>
            </a:pPr>
            <a:r>
              <a:rPr lang="en-US" sz="2000" dirty="0">
                <a:solidFill>
                  <a:srgbClr val="C00000"/>
                </a:solidFill>
                <a:highlight>
                  <a:srgbClr val="FFFF00"/>
                </a:highlight>
              </a:rPr>
              <a:t>The </a:t>
            </a:r>
            <a:r>
              <a:rPr lang="en-US" sz="2000" dirty="0">
                <a:solidFill>
                  <a:srgbClr val="C00000"/>
                </a:solidFill>
                <a:highlight>
                  <a:srgbClr val="FFFF00"/>
                </a:highlight>
                <a:hlinkClick r:id="rId3"/>
              </a:rPr>
              <a:t>Quick Reference Guide </a:t>
            </a:r>
            <a:r>
              <a:rPr lang="en-US" sz="2000" dirty="0">
                <a:solidFill>
                  <a:srgbClr val="C00000"/>
                </a:solidFill>
                <a:highlight>
                  <a:srgbClr val="FFFF00"/>
                </a:highlight>
              </a:rPr>
              <a:t>is posted to the SPS Benefits Help Center website </a:t>
            </a:r>
            <a:r>
              <a:rPr lang="en-US" sz="2000" dirty="0">
                <a:solidFill>
                  <a:schemeClr val="accent1"/>
                </a:solidFill>
                <a:highlight>
                  <a:srgbClr val="FFFF00"/>
                </a:highlight>
              </a:rPr>
              <a:t>OR</a:t>
            </a:r>
            <a:r>
              <a:rPr lang="en-US" sz="2000" dirty="0">
                <a:solidFill>
                  <a:srgbClr val="C40E3E"/>
                </a:solidFill>
                <a:highlight>
                  <a:srgbClr val="FFFF00"/>
                </a:highlight>
              </a:rPr>
              <a:t> </a:t>
            </a:r>
          </a:p>
          <a:p>
            <a:pPr marL="469900" lvl="1" indent="-342900">
              <a:spcAft>
                <a:spcPts val="1200"/>
              </a:spcAft>
              <a:buClr>
                <a:srgbClr val="C40E3E"/>
              </a:buClr>
              <a:buSzPts val="1600"/>
              <a:buFont typeface="Arial" panose="020B0604020202020204" pitchFamily="34" charset="0"/>
              <a:buChar char="•"/>
            </a:pPr>
            <a:r>
              <a:rPr lang="en-US" sz="2000" dirty="0">
                <a:solidFill>
                  <a:srgbClr val="C00000"/>
                </a:solidFill>
              </a:rPr>
              <a:t>On the member’s SPS Benefits System home page</a:t>
            </a:r>
          </a:p>
          <a:p>
            <a:pPr marL="469900" lvl="1" indent="-342900">
              <a:spcAft>
                <a:spcPts val="1200"/>
              </a:spcAft>
              <a:buClr>
                <a:srgbClr val="C40E3E"/>
              </a:buClr>
              <a:buSzPts val="1600"/>
              <a:buFont typeface="Arial" panose="020B0604020202020204" pitchFamily="34" charset="0"/>
              <a:buChar char="•"/>
            </a:pPr>
            <a:r>
              <a:rPr lang="en-US" sz="2000" dirty="0">
                <a:solidFill>
                  <a:srgbClr val="5688B6"/>
                </a:solidFill>
              </a:rPr>
              <a:t>The Open Enrollment Event is accessible on the SPS Home Page/ Announcements Section from 10/16/23-11/9/23 at 5 pm.</a:t>
            </a:r>
          </a:p>
          <a:p>
            <a:pPr marL="127000" lvl="1">
              <a:spcAft>
                <a:spcPts val="1200"/>
              </a:spcAft>
              <a:buClr>
                <a:srgbClr val="C40E3E"/>
              </a:buClr>
              <a:buSzPts val="1600"/>
            </a:pPr>
            <a:r>
              <a:rPr lang="en-US" sz="2000" dirty="0">
                <a:solidFill>
                  <a:srgbClr val="C00000"/>
                </a:solidFill>
              </a:rPr>
              <a:t>	</a:t>
            </a:r>
          </a:p>
          <a:p>
            <a:pPr marL="469900" lvl="0" indent="-342900">
              <a:lnSpc>
                <a:spcPct val="150000"/>
              </a:lnSpc>
              <a:buClr>
                <a:srgbClr val="C40E3E"/>
              </a:buClr>
              <a:buSzPts val="1600"/>
              <a:buFont typeface="Arial" panose="020B0604020202020204" pitchFamily="34" charset="0"/>
              <a:buChar char="•"/>
            </a:pPr>
            <a:endParaRPr lang="en-US" sz="2000" dirty="0">
              <a:solidFill>
                <a:srgbClr val="C40E3E"/>
              </a:solidFill>
              <a:hlinkClick r:id="rId4"/>
            </a:endParaRPr>
          </a:p>
          <a:p>
            <a:pPr marL="412750" lvl="0" indent="-285750">
              <a:lnSpc>
                <a:spcPct val="150000"/>
              </a:lnSpc>
              <a:buClr>
                <a:srgbClr val="C40E3E"/>
              </a:buClr>
              <a:buSzPts val="1600"/>
              <a:buFont typeface="Arial" panose="020B0604020202020204" pitchFamily="34" charset="0"/>
              <a:buChar char="•"/>
            </a:pPr>
            <a:endParaRPr lang="en-US" sz="1600" dirty="0">
              <a:solidFill>
                <a:srgbClr val="C40E3E"/>
              </a:solidFill>
            </a:endParaRPr>
          </a:p>
          <a:p>
            <a:pPr marL="127000" marR="0" lvl="0" algn="l" rtl="0">
              <a:lnSpc>
                <a:spcPct val="150000"/>
              </a:lnSpc>
              <a:spcBef>
                <a:spcPts val="0"/>
              </a:spcBef>
              <a:spcAft>
                <a:spcPts val="0"/>
              </a:spcAft>
              <a:buClr>
                <a:srgbClr val="C40E3E"/>
              </a:buClr>
              <a:buSzPts val="1600"/>
            </a:pPr>
            <a:endParaRPr lang="en-US" sz="1600" dirty="0">
              <a:solidFill>
                <a:srgbClr val="C40E3E"/>
              </a:solidFill>
            </a:endParaRPr>
          </a:p>
          <a:p>
            <a:pPr marL="457200" lvl="2" indent="-330200">
              <a:lnSpc>
                <a:spcPct val="150000"/>
              </a:lnSpc>
              <a:buClr>
                <a:srgbClr val="C40E3E"/>
              </a:buClr>
              <a:buSzPts val="1600"/>
              <a:buChar char="●"/>
            </a:pPr>
            <a:endParaRPr sz="1600" dirty="0">
              <a:solidFill>
                <a:srgbClr val="C40E3E"/>
              </a:solidFill>
            </a:endParaRPr>
          </a:p>
          <a:p>
            <a:pPr marL="0" marR="0" lvl="0" indent="0" algn="l" rtl="0">
              <a:spcBef>
                <a:spcPts val="0"/>
              </a:spcBef>
              <a:spcAft>
                <a:spcPts val="0"/>
              </a:spcAft>
              <a:buNone/>
            </a:pPr>
            <a:endParaRPr sz="1800" dirty="0">
              <a:solidFill>
                <a:srgbClr val="00B0F0"/>
              </a:solidFill>
            </a:endParaRPr>
          </a:p>
        </p:txBody>
      </p:sp>
      <p:pic>
        <p:nvPicPr>
          <p:cNvPr id="5" name="Picture 4" descr="A picture containing arthropod, invertebrate, crab, brachyuran&#10;&#10;Description automatically generated">
            <a:extLst>
              <a:ext uri="{FF2B5EF4-FFF2-40B4-BE49-F238E27FC236}">
                <a16:creationId xmlns:a16="http://schemas.microsoft.com/office/drawing/2014/main" id="{E3ED508C-9991-C26A-E6D0-E203CE44811E}"/>
              </a:ext>
            </a:extLst>
          </p:cNvPr>
          <p:cNvPicPr>
            <a:picLocks noChangeAspect="1"/>
          </p:cNvPicPr>
          <p:nvPr/>
        </p:nvPicPr>
        <p:blipFill>
          <a:blip r:embed="rId5"/>
          <a:stretch>
            <a:fillRect/>
          </a:stretch>
        </p:blipFill>
        <p:spPr>
          <a:xfrm rot="2381331">
            <a:off x="7398314" y="373934"/>
            <a:ext cx="1539032" cy="1019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20EF-1780-7432-509F-725355C864DE}"/>
              </a:ext>
            </a:extLst>
          </p:cNvPr>
          <p:cNvSpPr>
            <a:spLocks noGrp="1"/>
          </p:cNvSpPr>
          <p:nvPr>
            <p:ph type="title"/>
          </p:nvPr>
        </p:nvSpPr>
        <p:spPr>
          <a:xfrm>
            <a:off x="267287" y="318222"/>
            <a:ext cx="8419513" cy="889474"/>
          </a:xfrm>
        </p:spPr>
        <p:txBody>
          <a:bodyPr/>
          <a:lstStyle/>
          <a:p>
            <a:pPr algn="ctr"/>
            <a:r>
              <a:rPr lang="en-US" sz="3200" dirty="0">
                <a:solidFill>
                  <a:srgbClr val="5688B6"/>
                </a:solidFill>
              </a:rPr>
              <a:t>SPS Homepage/Announcements</a:t>
            </a:r>
            <a:br>
              <a:rPr lang="en-US" dirty="0"/>
            </a:br>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DC7F9F93-F283-FE54-B079-32010B054CCD}"/>
              </a:ext>
            </a:extLst>
          </p:cNvPr>
          <p:cNvPicPr>
            <a:picLocks noChangeAspect="1"/>
          </p:cNvPicPr>
          <p:nvPr/>
        </p:nvPicPr>
        <p:blipFill>
          <a:blip r:embed="rId2"/>
          <a:stretch>
            <a:fillRect/>
          </a:stretch>
        </p:blipFill>
        <p:spPr>
          <a:xfrm>
            <a:off x="0" y="742385"/>
            <a:ext cx="9144000" cy="4508626"/>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5BBE56D3-181C-3B95-0AEA-871A03257D48}"/>
              </a:ext>
            </a:extLst>
          </p:cNvPr>
          <p:cNvPicPr>
            <a:picLocks noChangeAspect="1"/>
          </p:cNvPicPr>
          <p:nvPr/>
        </p:nvPicPr>
        <p:blipFill>
          <a:blip r:embed="rId3"/>
          <a:stretch>
            <a:fillRect/>
          </a:stretch>
        </p:blipFill>
        <p:spPr>
          <a:xfrm>
            <a:off x="688063" y="3345255"/>
            <a:ext cx="6038661" cy="3576119"/>
          </a:xfrm>
          <a:prstGeom prst="rect">
            <a:avLst/>
          </a:prstGeom>
        </p:spPr>
      </p:pic>
      <p:sp>
        <p:nvSpPr>
          <p:cNvPr id="7" name="Rectangle: Rounded Corners 6">
            <a:extLst>
              <a:ext uri="{FF2B5EF4-FFF2-40B4-BE49-F238E27FC236}">
                <a16:creationId xmlns:a16="http://schemas.microsoft.com/office/drawing/2014/main" id="{D9D957A2-4884-287E-B11E-6F4AD8916DFB}"/>
              </a:ext>
            </a:extLst>
          </p:cNvPr>
          <p:cNvSpPr/>
          <p:nvPr/>
        </p:nvSpPr>
        <p:spPr>
          <a:xfrm>
            <a:off x="4707802" y="4200808"/>
            <a:ext cx="2082297" cy="272056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rgbClr val="C00000"/>
                </a:solidFill>
              </a:ln>
              <a:noFill/>
            </a:endParaRPr>
          </a:p>
        </p:txBody>
      </p:sp>
    </p:spTree>
    <p:extLst>
      <p:ext uri="{BB962C8B-B14F-4D97-AF65-F5344CB8AC3E}">
        <p14:creationId xmlns:p14="http://schemas.microsoft.com/office/powerpoint/2010/main" val="2105806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0"/>
        <p:cNvGrpSpPr/>
        <p:nvPr/>
      </p:nvGrpSpPr>
      <p:grpSpPr>
        <a:xfrm>
          <a:off x="0" y="0"/>
          <a:ext cx="0" cy="0"/>
          <a:chOff x="0" y="0"/>
          <a:chExt cx="0" cy="0"/>
        </a:xfrm>
      </p:grpSpPr>
      <p:sp>
        <p:nvSpPr>
          <p:cNvPr id="1431" name="Google Shape;1431;g98248893bf_0_10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432" name="Google Shape;1432;g98248893bf_0_10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33" name="Google Shape;1433;g98248893bf_0_104"/>
          <p:cNvSpPr txBox="1">
            <a:spLocks noGrp="1"/>
          </p:cNvSpPr>
          <p:nvPr>
            <p:ph type="title"/>
          </p:nvPr>
        </p:nvSpPr>
        <p:spPr>
          <a:xfrm>
            <a:off x="467353" y="519236"/>
            <a:ext cx="5368368"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rgbClr val="5688B6"/>
                </a:solidFill>
              </a:rPr>
              <a:t>Open Enrollment User-Interface</a:t>
            </a:r>
            <a:endParaRPr dirty="0">
              <a:solidFill>
                <a:srgbClr val="5688B6"/>
              </a:solidFill>
            </a:endParaRPr>
          </a:p>
        </p:txBody>
      </p:sp>
      <p:sp>
        <p:nvSpPr>
          <p:cNvPr id="1434" name="Google Shape;1434;g98248893bf_0_104"/>
          <p:cNvSpPr txBox="1">
            <a:spLocks noGrp="1"/>
          </p:cNvSpPr>
          <p:nvPr>
            <p:ph type="body" idx="1"/>
          </p:nvPr>
        </p:nvSpPr>
        <p:spPr>
          <a:xfrm>
            <a:off x="267278" y="2476500"/>
            <a:ext cx="3327300" cy="222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Font typeface="Arial"/>
              <a:buNone/>
            </a:pPr>
            <a:r>
              <a:rPr lang="en-US" dirty="0">
                <a:solidFill>
                  <a:schemeClr val="dk1"/>
                </a:solidFill>
              </a:rPr>
              <a:t>Employees/Retirees will select either </a:t>
            </a:r>
            <a:r>
              <a:rPr lang="en-US" b="1" dirty="0">
                <a:solidFill>
                  <a:srgbClr val="00B0F0"/>
                </a:solidFill>
              </a:rPr>
              <a:t>MANAGE</a:t>
            </a:r>
            <a:r>
              <a:rPr lang="en-US" dirty="0">
                <a:solidFill>
                  <a:schemeClr val="dk1"/>
                </a:solidFill>
              </a:rPr>
              <a:t> or </a:t>
            </a:r>
            <a:r>
              <a:rPr lang="en-US" b="1" dirty="0">
                <a:solidFill>
                  <a:srgbClr val="00B0F0"/>
                </a:solidFill>
              </a:rPr>
              <a:t>ENROLL</a:t>
            </a:r>
            <a:r>
              <a:rPr lang="en-US" dirty="0">
                <a:solidFill>
                  <a:schemeClr val="dk1"/>
                </a:solidFill>
              </a:rPr>
              <a:t> to:</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endParaRPr lang="en-US"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View more details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Add/Remove Dependents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Plans</a:t>
            </a:r>
            <a:endParaRPr sz="16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600" dirty="0">
                <a:solidFill>
                  <a:schemeClr val="dk1"/>
                </a:solidFill>
              </a:rPr>
              <a:t>Change Coverage Amount</a:t>
            </a:r>
            <a:endParaRPr sz="1600" dirty="0"/>
          </a:p>
        </p:txBody>
      </p:sp>
      <p:pic>
        <p:nvPicPr>
          <p:cNvPr id="1436" name="Google Shape;1436;g98248893bf_0_104"/>
          <p:cNvPicPr preferRelativeResize="0"/>
          <p:nvPr/>
        </p:nvPicPr>
        <p:blipFill>
          <a:blip r:embed="rId3">
            <a:alphaModFix/>
          </a:blip>
          <a:stretch>
            <a:fillRect/>
          </a:stretch>
        </p:blipFill>
        <p:spPr>
          <a:xfrm>
            <a:off x="3947053" y="1404236"/>
            <a:ext cx="4876800" cy="1790700"/>
          </a:xfrm>
          <a:prstGeom prst="rect">
            <a:avLst/>
          </a:prstGeom>
          <a:noFill/>
          <a:ln>
            <a:noFill/>
          </a:ln>
        </p:spPr>
      </p:pic>
      <p:pic>
        <p:nvPicPr>
          <p:cNvPr id="1437" name="Google Shape;1437;g98248893bf_0_104"/>
          <p:cNvPicPr preferRelativeResize="0"/>
          <p:nvPr/>
        </p:nvPicPr>
        <p:blipFill>
          <a:blip r:embed="rId4">
            <a:alphaModFix/>
          </a:blip>
          <a:stretch>
            <a:fillRect/>
          </a:stretch>
        </p:blipFill>
        <p:spPr>
          <a:xfrm>
            <a:off x="3947050" y="3542638"/>
            <a:ext cx="4876800" cy="2028825"/>
          </a:xfrm>
          <a:prstGeom prst="rect">
            <a:avLst/>
          </a:prstGeom>
          <a:noFill/>
          <a:ln>
            <a:noFill/>
          </a:ln>
        </p:spPr>
      </p:pic>
      <p:sp>
        <p:nvSpPr>
          <p:cNvPr id="1438" name="Google Shape;1438;g98248893bf_0_104"/>
          <p:cNvSpPr/>
          <p:nvPr/>
        </p:nvSpPr>
        <p:spPr>
          <a:xfrm>
            <a:off x="4484935" y="236880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39" name="Google Shape;1439;g98248893bf_0_104"/>
          <p:cNvSpPr/>
          <p:nvPr/>
        </p:nvSpPr>
        <p:spPr>
          <a:xfrm>
            <a:off x="4532560" y="4369050"/>
            <a:ext cx="566100" cy="107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40" name="Google Shape;1440;g98248893bf_0_104"/>
          <p:cNvCxnSpPr>
            <a:cxnSpLocks/>
          </p:cNvCxnSpPr>
          <p:nvPr/>
        </p:nvCxnSpPr>
        <p:spPr>
          <a:xfrm flipH="1">
            <a:off x="3318553" y="2447925"/>
            <a:ext cx="1167722" cy="966750"/>
          </a:xfrm>
          <a:prstGeom prst="straightConnector1">
            <a:avLst/>
          </a:prstGeom>
          <a:noFill/>
          <a:ln w="19050" cap="flat" cmpd="sng">
            <a:solidFill>
              <a:schemeClr val="dk2"/>
            </a:solidFill>
            <a:prstDash val="solid"/>
            <a:round/>
            <a:headEnd type="none" w="med" len="med"/>
            <a:tailEnd type="none" w="med" len="med"/>
          </a:ln>
        </p:spPr>
      </p:cxnSp>
      <p:cxnSp>
        <p:nvCxnSpPr>
          <p:cNvPr id="1441" name="Google Shape;1441;g98248893bf_0_104"/>
          <p:cNvCxnSpPr>
            <a:cxnSpLocks/>
            <a:stCxn id="1439" idx="1"/>
          </p:cNvCxnSpPr>
          <p:nvPr/>
        </p:nvCxnSpPr>
        <p:spPr>
          <a:xfrm flipH="1" flipV="1">
            <a:off x="3318553" y="3414675"/>
            <a:ext cx="1214007" cy="1008225"/>
          </a:xfrm>
          <a:prstGeom prst="straightConnector1">
            <a:avLst/>
          </a:prstGeom>
          <a:noFill/>
          <a:ln w="19050" cap="flat" cmpd="sng">
            <a:solidFill>
              <a:schemeClr val="dk2"/>
            </a:solidFill>
            <a:prstDash val="solid"/>
            <a:round/>
            <a:headEnd type="none" w="med" len="med"/>
            <a:tailEnd type="none" w="med" len="med"/>
          </a:ln>
        </p:spPr>
      </p:cxnSp>
      <p:sp>
        <p:nvSpPr>
          <p:cNvPr id="1442" name="Google Shape;1442;g98248893bf_0_104"/>
          <p:cNvSpPr/>
          <p:nvPr/>
        </p:nvSpPr>
        <p:spPr>
          <a:xfrm>
            <a:off x="3947025" y="5350595"/>
            <a:ext cx="1406700" cy="3522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43" name="Google Shape;1443;g98248893bf_0_104"/>
          <p:cNvSpPr txBox="1"/>
          <p:nvPr/>
        </p:nvSpPr>
        <p:spPr>
          <a:xfrm>
            <a:off x="184475" y="5168325"/>
            <a:ext cx="3619500" cy="8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After completing elections, select </a:t>
            </a:r>
            <a:r>
              <a:rPr lang="en-US" b="1" dirty="0">
                <a:solidFill>
                  <a:schemeClr val="accent1"/>
                </a:solidFill>
              </a:rPr>
              <a:t>REVIEW AND SIGN</a:t>
            </a:r>
            <a:r>
              <a:rPr lang="en-US" dirty="0">
                <a:solidFill>
                  <a:schemeClr val="dk1"/>
                </a:solidFill>
              </a:rPr>
              <a:t> to attach new dependent documentation and submit elections </a:t>
            </a:r>
            <a:endParaRPr dirty="0">
              <a:solidFill>
                <a:schemeClr val="dk1"/>
              </a:solidFill>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g98248893bf_0_12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450" name="Google Shape;1450;g98248893bf_0_12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51" name="Google Shape;1451;g98248893bf_0_125"/>
          <p:cNvSpPr txBox="1">
            <a:spLocks noGrp="1"/>
          </p:cNvSpPr>
          <p:nvPr>
            <p:ph type="title"/>
          </p:nvPr>
        </p:nvSpPr>
        <p:spPr>
          <a:xfrm>
            <a:off x="467353" y="519236"/>
            <a:ext cx="5450562" cy="7326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2800"/>
              <a:buFont typeface="Arial"/>
              <a:buNone/>
            </a:pPr>
            <a:r>
              <a:rPr lang="en-US" dirty="0">
                <a:solidFill>
                  <a:srgbClr val="5688B6"/>
                </a:solidFill>
              </a:rPr>
              <a:t>Open Enrollment User-Interface</a:t>
            </a:r>
            <a:endParaRPr dirty="0">
              <a:solidFill>
                <a:srgbClr val="5688B6"/>
              </a:solidFill>
            </a:endParaRPr>
          </a:p>
        </p:txBody>
      </p:sp>
      <p:sp>
        <p:nvSpPr>
          <p:cNvPr id="1452" name="Google Shape;1452;g98248893bf_0_125"/>
          <p:cNvSpPr txBox="1">
            <a:spLocks noGrp="1"/>
          </p:cNvSpPr>
          <p:nvPr>
            <p:ph type="body" idx="1"/>
          </p:nvPr>
        </p:nvSpPr>
        <p:spPr>
          <a:xfrm>
            <a:off x="184474" y="2723299"/>
            <a:ext cx="2334087" cy="3986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en-US" b="1" dirty="0">
                <a:solidFill>
                  <a:schemeClr val="dk1"/>
                </a:solidFill>
              </a:rPr>
              <a:t>Add new dependents</a:t>
            </a:r>
            <a:endParaRPr b="1" dirty="0"/>
          </a:p>
        </p:txBody>
      </p:sp>
      <p:sp>
        <p:nvSpPr>
          <p:cNvPr id="1453" name="Google Shape;1453;g98248893bf_0_125"/>
          <p:cNvSpPr txBox="1"/>
          <p:nvPr/>
        </p:nvSpPr>
        <p:spPr>
          <a:xfrm>
            <a:off x="184474" y="4917650"/>
            <a:ext cx="3573091" cy="9007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rPr>
              <a:t>Add or Remove listed/eligible dependent(s) from coverage </a:t>
            </a:r>
            <a:endParaRPr sz="1800" b="1" dirty="0">
              <a:solidFill>
                <a:schemeClr val="dk1"/>
              </a:solidFill>
            </a:endParaRPr>
          </a:p>
        </p:txBody>
      </p:sp>
      <p:pic>
        <p:nvPicPr>
          <p:cNvPr id="1454" name="Google Shape;1454;g98248893bf_0_125"/>
          <p:cNvPicPr preferRelativeResize="0"/>
          <p:nvPr/>
        </p:nvPicPr>
        <p:blipFill>
          <a:blip r:embed="rId3">
            <a:alphaModFix/>
          </a:blip>
          <a:stretch>
            <a:fillRect/>
          </a:stretch>
        </p:blipFill>
        <p:spPr>
          <a:xfrm>
            <a:off x="3922150" y="1317300"/>
            <a:ext cx="5112000" cy="4223391"/>
          </a:xfrm>
          <a:prstGeom prst="rect">
            <a:avLst/>
          </a:prstGeom>
          <a:noFill/>
          <a:ln>
            <a:noFill/>
          </a:ln>
        </p:spPr>
      </p:pic>
      <p:sp>
        <p:nvSpPr>
          <p:cNvPr id="1455" name="Google Shape;1455;g98248893bf_0_125"/>
          <p:cNvSpPr/>
          <p:nvPr/>
        </p:nvSpPr>
        <p:spPr>
          <a:xfrm>
            <a:off x="3757565" y="2651681"/>
            <a:ext cx="1378200" cy="3987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456" name="Google Shape;1456;g98248893bf_0_125"/>
          <p:cNvSpPr/>
          <p:nvPr/>
        </p:nvSpPr>
        <p:spPr>
          <a:xfrm rot="5400000">
            <a:off x="3725125" y="3850325"/>
            <a:ext cx="876000" cy="411900"/>
          </a:xfrm>
          <a:prstGeom prst="roundRect">
            <a:avLst>
              <a:gd name="adj" fmla="val 16667"/>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1457" name="Google Shape;1457;g98248893bf_0_125"/>
          <p:cNvCxnSpPr>
            <a:cxnSpLocks/>
            <a:stCxn id="1456" idx="2"/>
            <a:endCxn id="1453" idx="0"/>
          </p:cNvCxnSpPr>
          <p:nvPr/>
        </p:nvCxnSpPr>
        <p:spPr>
          <a:xfrm flipH="1">
            <a:off x="1971020" y="4056275"/>
            <a:ext cx="1986155" cy="861375"/>
          </a:xfrm>
          <a:prstGeom prst="straightConnector1">
            <a:avLst/>
          </a:prstGeom>
          <a:noFill/>
          <a:ln w="28575" cap="flat" cmpd="sng">
            <a:solidFill>
              <a:schemeClr val="dk2"/>
            </a:solidFill>
            <a:prstDash val="solid"/>
            <a:round/>
            <a:headEnd type="none" w="med" len="med"/>
            <a:tailEnd type="none" w="med" len="med"/>
          </a:ln>
        </p:spPr>
      </p:cxnSp>
      <p:cxnSp>
        <p:nvCxnSpPr>
          <p:cNvPr id="1458" name="Google Shape;1458;g98248893bf_0_125"/>
          <p:cNvCxnSpPr>
            <a:cxnSpLocks/>
          </p:cNvCxnSpPr>
          <p:nvPr/>
        </p:nvCxnSpPr>
        <p:spPr>
          <a:xfrm flipH="1">
            <a:off x="2505572" y="2840959"/>
            <a:ext cx="1358100" cy="138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g98248893bf_0_12"/>
          <p:cNvSpPr txBox="1">
            <a:spLocks noGrp="1"/>
          </p:cNvSpPr>
          <p:nvPr>
            <p:ph type="title"/>
          </p:nvPr>
        </p:nvSpPr>
        <p:spPr>
          <a:xfrm>
            <a:off x="952419" y="254526"/>
            <a:ext cx="4572000" cy="4710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6000" dirty="0">
                <a:solidFill>
                  <a:srgbClr val="5688B6"/>
                </a:solidFill>
                <a:latin typeface="Fave Script Bold Pro" pitchFamily="2" charset="0"/>
              </a:rPr>
              <a:t>Agenda:</a:t>
            </a:r>
            <a:endParaRPr sz="6000" dirty="0">
              <a:solidFill>
                <a:srgbClr val="5688B6"/>
              </a:solidFill>
              <a:latin typeface="Fave Script Bold Pro" pitchFamily="2" charset="0"/>
            </a:endParaRPr>
          </a:p>
        </p:txBody>
      </p:sp>
      <p:sp>
        <p:nvSpPr>
          <p:cNvPr id="1356" name="Google Shape;1356;g98248893bf_0_1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357" name="Google Shape;1357;g98248893bf_0_1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358" name="Google Shape;1358;g98248893bf_0_12"/>
          <p:cNvSpPr txBox="1"/>
          <p:nvPr/>
        </p:nvSpPr>
        <p:spPr>
          <a:xfrm>
            <a:off x="2291644" y="1149791"/>
            <a:ext cx="4196242" cy="5074504"/>
          </a:xfrm>
          <a:prstGeom prst="rect">
            <a:avLst/>
          </a:prstGeom>
          <a:noFill/>
          <a:ln>
            <a:noFill/>
          </a:ln>
        </p:spPr>
        <p:txBody>
          <a:bodyPr spcFirstLastPara="1" wrap="square" lIns="0" tIns="0" rIns="0" bIns="0" anchor="t" anchorCtr="0">
            <a:noAutofit/>
          </a:bodyPr>
          <a:lstStyle/>
          <a:p>
            <a:pPr marR="0" lvl="0" algn="ctr" rtl="0">
              <a:spcBef>
                <a:spcPts val="0"/>
              </a:spcBef>
              <a:spcAft>
                <a:spcPts val="0"/>
              </a:spcAft>
            </a:pPr>
            <a:r>
              <a:rPr lang="en-US" sz="4000" b="1" dirty="0">
                <a:solidFill>
                  <a:srgbClr val="5688B6"/>
                </a:solidFill>
                <a:latin typeface="Freestyle Script" panose="030804020302050B0404" pitchFamily="66" charset="0"/>
              </a:rPr>
              <a:t>Open Enrollment</a:t>
            </a:r>
          </a:p>
          <a:p>
            <a:pPr marR="0" lvl="0" algn="ctr" rtl="0">
              <a:spcBef>
                <a:spcPts val="0"/>
              </a:spcBef>
              <a:spcAft>
                <a:spcPts val="0"/>
              </a:spcAft>
            </a:pPr>
            <a:r>
              <a:rPr lang="en-US" sz="4000" b="1" dirty="0">
                <a:solidFill>
                  <a:srgbClr val="5688B6"/>
                </a:solidFill>
                <a:latin typeface="Freestyle Script" panose="030804020302050B0404" pitchFamily="66" charset="0"/>
              </a:rPr>
              <a:t>Benefit Highlights</a:t>
            </a:r>
          </a:p>
          <a:p>
            <a:pPr marR="0" lvl="0" algn="ctr" rtl="0">
              <a:spcBef>
                <a:spcPts val="0"/>
              </a:spcBef>
              <a:spcAft>
                <a:spcPts val="0"/>
              </a:spcAft>
            </a:pPr>
            <a:r>
              <a:rPr lang="en-US" sz="4000" b="1" dirty="0">
                <a:solidFill>
                  <a:srgbClr val="5688B6"/>
                </a:solidFill>
                <a:latin typeface="Freestyle Script" panose="030804020302050B0404" pitchFamily="66" charset="0"/>
              </a:rPr>
              <a:t>Wellness</a:t>
            </a:r>
          </a:p>
          <a:p>
            <a:pPr marR="0" lvl="0" algn="ctr" rtl="0">
              <a:spcBef>
                <a:spcPts val="0"/>
              </a:spcBef>
              <a:spcAft>
                <a:spcPts val="0"/>
              </a:spcAft>
            </a:pPr>
            <a:r>
              <a:rPr lang="en-US" sz="4000" b="1" dirty="0">
                <a:solidFill>
                  <a:srgbClr val="5688B6"/>
                </a:solidFill>
                <a:latin typeface="Freestyle Script" panose="030804020302050B0404" pitchFamily="66" charset="0"/>
              </a:rPr>
              <a:t>SPS Benefit System</a:t>
            </a:r>
          </a:p>
          <a:p>
            <a:pPr marR="0" lvl="0" algn="ctr" rtl="0">
              <a:spcBef>
                <a:spcPts val="0"/>
              </a:spcBef>
              <a:spcAft>
                <a:spcPts val="0"/>
              </a:spcAft>
            </a:pPr>
            <a:r>
              <a:rPr lang="en-US" sz="4000" b="1" dirty="0">
                <a:solidFill>
                  <a:srgbClr val="5688B6"/>
                </a:solidFill>
                <a:latin typeface="Freestyle Script" panose="030804020302050B0404" pitchFamily="66" charset="0"/>
              </a:rPr>
              <a:t>Contractual Employees</a:t>
            </a:r>
          </a:p>
          <a:p>
            <a:pPr marR="0" lvl="0" algn="ctr" rtl="0">
              <a:spcBef>
                <a:spcPts val="0"/>
              </a:spcBef>
              <a:spcAft>
                <a:spcPts val="0"/>
              </a:spcAft>
            </a:pPr>
            <a:r>
              <a:rPr lang="en-US" sz="4000" b="1" dirty="0">
                <a:solidFill>
                  <a:srgbClr val="5688B6"/>
                </a:solidFill>
                <a:latin typeface="Freestyle Script" panose="030804020302050B0404" pitchFamily="66" charset="0"/>
              </a:rPr>
              <a:t>Domestic Partner Eligibility</a:t>
            </a:r>
          </a:p>
          <a:p>
            <a:pPr algn="ctr"/>
            <a:r>
              <a:rPr lang="en-US" sz="4000" b="1" dirty="0">
                <a:solidFill>
                  <a:srgbClr val="5688B6"/>
                </a:solidFill>
                <a:latin typeface="Freestyle Script" panose="030804020302050B0404" pitchFamily="66" charset="0"/>
              </a:rPr>
              <a:t>EBD Reminders</a:t>
            </a:r>
          </a:p>
          <a:p>
            <a:pPr marR="0" lvl="0" algn="ctr" rtl="0">
              <a:spcBef>
                <a:spcPts val="0"/>
              </a:spcBef>
              <a:spcAft>
                <a:spcPts val="0"/>
              </a:spcAft>
            </a:pPr>
            <a:r>
              <a:rPr lang="en-US" sz="4000" b="1" dirty="0">
                <a:solidFill>
                  <a:srgbClr val="5688B6"/>
                </a:solidFill>
                <a:latin typeface="Freestyle Script" panose="030804020302050B0404" pitchFamily="66" charset="0"/>
              </a:rPr>
              <a:t>Questions and Answers</a:t>
            </a:r>
            <a:endParaRPr sz="4000" b="1" dirty="0">
              <a:solidFill>
                <a:srgbClr val="5688B6"/>
              </a:solidFill>
              <a:latin typeface="Freestyle Script" panose="030804020302050B0404" pitchFamily="66" charset="0"/>
            </a:endParaRPr>
          </a:p>
        </p:txBody>
      </p:sp>
      <p:sp>
        <p:nvSpPr>
          <p:cNvPr id="2" name="Rectangle: Rounded Corners 1">
            <a:extLst>
              <a:ext uri="{FF2B5EF4-FFF2-40B4-BE49-F238E27FC236}">
                <a16:creationId xmlns:a16="http://schemas.microsoft.com/office/drawing/2014/main" id="{6D4C100C-8D11-55F4-BD3F-8A4778B1EDC6}"/>
              </a:ext>
            </a:extLst>
          </p:cNvPr>
          <p:cNvSpPr/>
          <p:nvPr/>
        </p:nvSpPr>
        <p:spPr>
          <a:xfrm>
            <a:off x="2291645" y="866885"/>
            <a:ext cx="4196241" cy="5631399"/>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4213B6C-595C-6C21-7C7F-5C9A37CEFD73}"/>
              </a:ext>
            </a:extLst>
          </p:cNvPr>
          <p:cNvSpPr/>
          <p:nvPr/>
        </p:nvSpPr>
        <p:spPr>
          <a:xfrm>
            <a:off x="2385912" y="968720"/>
            <a:ext cx="4007705" cy="5448551"/>
          </a:xfrm>
          <a:prstGeom prst="round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arthropod, invertebrate, crab, brachyuran&#10;&#10;Description automatically generated">
            <a:extLst>
              <a:ext uri="{FF2B5EF4-FFF2-40B4-BE49-F238E27FC236}">
                <a16:creationId xmlns:a16="http://schemas.microsoft.com/office/drawing/2014/main" id="{4B6757B9-7420-6FFD-B723-A88DE2598A29}"/>
              </a:ext>
            </a:extLst>
          </p:cNvPr>
          <p:cNvPicPr>
            <a:picLocks noChangeAspect="1"/>
          </p:cNvPicPr>
          <p:nvPr/>
        </p:nvPicPr>
        <p:blipFill>
          <a:blip r:embed="rId3"/>
          <a:stretch>
            <a:fillRect/>
          </a:stretch>
        </p:blipFill>
        <p:spPr>
          <a:xfrm rot="3687451">
            <a:off x="6584276" y="490026"/>
            <a:ext cx="1817268" cy="1315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g98248893bf_0_155"/>
          <p:cNvSpPr txBox="1">
            <a:spLocks noGrp="1"/>
          </p:cNvSpPr>
          <p:nvPr>
            <p:ph type="body" idx="1"/>
          </p:nvPr>
        </p:nvSpPr>
        <p:spPr>
          <a:xfrm>
            <a:off x="457080" y="1499935"/>
            <a:ext cx="8571509" cy="4746119"/>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buFont typeface="Wingdings" panose="05000000000000000000" pitchFamily="2" charset="2"/>
              <a:buChar char="§"/>
            </a:pPr>
            <a:r>
              <a:rPr lang="en-US" dirty="0">
                <a:solidFill>
                  <a:srgbClr val="C00000"/>
                </a:solidFill>
              </a:rPr>
              <a:t>Assure all employees know how to log into SPS Benefits using OneLogin</a:t>
            </a:r>
            <a:endParaRPr dirty="0">
              <a:solidFill>
                <a:srgbClr val="C00000"/>
              </a:solidFill>
            </a:endParaRP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https://stateofmaryland.onelogin.com/ </a:t>
            </a:r>
          </a:p>
          <a:p>
            <a:pPr marL="730250" lvl="1" indent="-285750">
              <a:lnSpc>
                <a:spcPct val="150000"/>
              </a:lnSpc>
              <a:spcBef>
                <a:spcPts val="320"/>
              </a:spcBef>
              <a:buClr>
                <a:schemeClr val="bg2"/>
              </a:buClr>
              <a:buSzPct val="110000"/>
              <a:buFont typeface="Arial" panose="020B0604020202020204" pitchFamily="34" charset="0"/>
              <a:buChar char="•"/>
            </a:pPr>
            <a:r>
              <a:rPr lang="en-US" sz="1600" dirty="0">
                <a:solidFill>
                  <a:srgbClr val="C00000"/>
                </a:solidFill>
              </a:rPr>
              <a:t>Website URL, W#, Quick Reference Guide</a:t>
            </a: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Verify all employees have an email address in order to receive EBD OE notifications</a:t>
            </a:r>
            <a:endParaRPr sz="1600" b="1" dirty="0">
              <a:solidFill>
                <a:schemeClr val="accent1"/>
              </a:solidFill>
            </a:endParaRPr>
          </a:p>
          <a:p>
            <a:pPr marL="1187450" lvl="2" indent="-285750">
              <a:lnSpc>
                <a:spcPct val="150000"/>
              </a:lnSpc>
              <a:spcBef>
                <a:spcPts val="320"/>
              </a:spcBef>
              <a:buClr>
                <a:schemeClr val="bg2"/>
              </a:buClr>
              <a:buSzPct val="110000"/>
              <a:buFont typeface="Arial" panose="020B0604020202020204" pitchFamily="34" charset="0"/>
              <a:buChar char="•"/>
            </a:pPr>
            <a:r>
              <a:rPr lang="en-US" sz="1400" dirty="0">
                <a:solidFill>
                  <a:srgbClr val="C00000"/>
                </a:solidFill>
              </a:rPr>
              <a:t>Current Work and/or Personal</a:t>
            </a:r>
            <a:endParaRPr lang="en-US" dirty="0">
              <a:solidFill>
                <a:srgbClr val="C00000"/>
              </a:solidFill>
            </a:endParaRPr>
          </a:p>
          <a:p>
            <a:pPr marL="285750" indent="-285750">
              <a:lnSpc>
                <a:spcPct val="150000"/>
              </a:lnSpc>
            </a:pPr>
            <a:r>
              <a:rPr lang="en-US" dirty="0">
                <a:solidFill>
                  <a:srgbClr val="C00000"/>
                </a:solidFill>
              </a:rPr>
              <a:t>Have a communication plan for employees with no email and/or internet access</a:t>
            </a:r>
          </a:p>
          <a:p>
            <a:pPr marL="285750" indent="-285750">
              <a:lnSpc>
                <a:spcPct val="150000"/>
              </a:lnSpc>
            </a:pPr>
            <a:r>
              <a:rPr lang="en-US" dirty="0">
                <a:solidFill>
                  <a:srgbClr val="C00000"/>
                </a:solidFill>
              </a:rPr>
              <a:t>Be sure employees know they will have to upload the appropriate documentation for newly enrolled dependents </a:t>
            </a:r>
            <a:r>
              <a:rPr lang="en-US" b="1" dirty="0">
                <a:solidFill>
                  <a:srgbClr val="C00000"/>
                </a:solidFill>
              </a:rPr>
              <a:t>AT THE TIME OF ENROLLMENT </a:t>
            </a:r>
          </a:p>
          <a:p>
            <a:pPr marL="285750" indent="-285750">
              <a:lnSpc>
                <a:spcPct val="150000"/>
              </a:lnSpc>
            </a:pPr>
            <a:r>
              <a:rPr lang="en-US" sz="1600" b="1" dirty="0">
                <a:solidFill>
                  <a:schemeClr val="accent1"/>
                </a:solidFill>
              </a:rPr>
              <a:t>Review: </a:t>
            </a:r>
            <a:r>
              <a:rPr lang="en-US" sz="1600" b="1" i="1" dirty="0">
                <a:solidFill>
                  <a:srgbClr val="00B0F0"/>
                </a:solidFill>
              </a:rPr>
              <a:t>SPS Benefit Expiring Contract Report </a:t>
            </a:r>
            <a:r>
              <a:rPr lang="en-US" b="1" i="1" dirty="0">
                <a:solidFill>
                  <a:schemeClr val="accent1"/>
                </a:solidFill>
              </a:rPr>
              <a:t>NOW!</a:t>
            </a:r>
            <a:endParaRPr lang="en-US" sz="1600" b="1" dirty="0">
              <a:solidFill>
                <a:schemeClr val="accent1"/>
              </a:solidFill>
            </a:endParaRPr>
          </a:p>
          <a:p>
            <a:pPr marL="742950" lvl="1" indent="-285750">
              <a:lnSpc>
                <a:spcPct val="150000"/>
              </a:lnSpc>
            </a:pPr>
            <a:r>
              <a:rPr lang="en-US" b="1" dirty="0">
                <a:solidFill>
                  <a:schemeClr val="accent1"/>
                </a:solidFill>
              </a:rPr>
              <a:t>Contact employees and/or departments to get contract updates before September 28</a:t>
            </a:r>
            <a:r>
              <a:rPr lang="en-US" b="1" baseline="30000" dirty="0">
                <a:solidFill>
                  <a:schemeClr val="accent1"/>
                </a:solidFill>
              </a:rPr>
              <a:t>th</a:t>
            </a:r>
            <a:r>
              <a:rPr lang="en-US" b="1" dirty="0">
                <a:solidFill>
                  <a:schemeClr val="accent1"/>
                </a:solidFill>
              </a:rPr>
              <a:t> Shell Record file. </a:t>
            </a:r>
          </a:p>
          <a:p>
            <a:pPr marL="285750" indent="-285750">
              <a:lnSpc>
                <a:spcPct val="150000"/>
              </a:lnSpc>
            </a:pPr>
            <a:endParaRPr lang="en-US" sz="1600" b="1" dirty="0">
              <a:solidFill>
                <a:schemeClr val="accent1"/>
              </a:solidFill>
            </a:endParaRPr>
          </a:p>
          <a:p>
            <a:pPr marL="285750" indent="-285750">
              <a:lnSpc>
                <a:spcPct val="150000"/>
              </a:lnSpc>
            </a:pPr>
            <a:endParaRPr lang="en-US" b="1" dirty="0">
              <a:solidFill>
                <a:schemeClr val="tx1"/>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a:p>
            <a:pPr marL="627062" lvl="1" indent="-182562" algn="l" rtl="0">
              <a:lnSpc>
                <a:spcPct val="115000"/>
              </a:lnSpc>
              <a:spcBef>
                <a:spcPts val="320"/>
              </a:spcBef>
              <a:spcAft>
                <a:spcPts val="0"/>
              </a:spcAft>
              <a:buClr>
                <a:srgbClr val="000000"/>
              </a:buClr>
              <a:buSzPts val="1600"/>
              <a:buFont typeface="Arial"/>
              <a:buChar char="○"/>
            </a:pPr>
            <a:endParaRPr lang="en-US" dirty="0">
              <a:solidFill>
                <a:srgbClr val="000000"/>
              </a:solidFill>
            </a:endParaRPr>
          </a:p>
          <a:p>
            <a:pPr marL="444500" lvl="1" indent="0" algn="l" rtl="0">
              <a:lnSpc>
                <a:spcPct val="115000"/>
              </a:lnSpc>
              <a:spcBef>
                <a:spcPts val="320"/>
              </a:spcBef>
              <a:spcAft>
                <a:spcPts val="0"/>
              </a:spcAft>
              <a:buClr>
                <a:srgbClr val="000000"/>
              </a:buClr>
              <a:buSzPts val="1600"/>
              <a:buNone/>
            </a:pPr>
            <a:endParaRPr lang="en-US" dirty="0">
              <a:solidFill>
                <a:srgbClr val="000000"/>
              </a:solidFill>
            </a:endParaRPr>
          </a:p>
        </p:txBody>
      </p:sp>
      <p:sp>
        <p:nvSpPr>
          <p:cNvPr id="1466" name="Google Shape;1466;g98248893bf_0_155"/>
          <p:cNvSpPr txBox="1">
            <a:spLocks noGrp="1"/>
          </p:cNvSpPr>
          <p:nvPr>
            <p:ph type="title"/>
          </p:nvPr>
        </p:nvSpPr>
        <p:spPr>
          <a:xfrm>
            <a:off x="457200" y="358120"/>
            <a:ext cx="8229600" cy="586500"/>
          </a:xfrm>
          <a:prstGeom prst="rect">
            <a:avLst/>
          </a:prstGeom>
          <a:noFill/>
          <a:ln>
            <a:noFill/>
          </a:ln>
        </p:spPr>
        <p:txBody>
          <a:bodyPr spcFirstLastPara="1" wrap="square" lIns="0" tIns="0" rIns="0" bIns="0" anchor="t" anchorCtr="0">
            <a:noAutofit/>
          </a:bodyPr>
          <a:lstStyle/>
          <a:p>
            <a:pPr lvl="0">
              <a:buClr>
                <a:schemeClr val="dk1"/>
              </a:buClr>
              <a:buSzPts val="3600"/>
            </a:pPr>
            <a:r>
              <a:rPr lang="en-US" sz="3500" dirty="0">
                <a:solidFill>
                  <a:srgbClr val="5688B6"/>
                </a:solidFill>
              </a:rPr>
              <a:t>Agency Readiness Checklist</a:t>
            </a:r>
            <a:br>
              <a:rPr lang="en-US" sz="3500" dirty="0">
                <a:solidFill>
                  <a:schemeClr val="accent1"/>
                </a:solidFill>
              </a:rPr>
            </a:br>
            <a:endParaRPr dirty="0">
              <a:solidFill>
                <a:schemeClr val="accent1"/>
              </a:solidFill>
            </a:endParaRPr>
          </a:p>
        </p:txBody>
      </p:sp>
      <p:sp>
        <p:nvSpPr>
          <p:cNvPr id="1467" name="Google Shape;1467;g98248893bf_0_15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1468" name="Google Shape;1468;g98248893bf_0_15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pic>
        <p:nvPicPr>
          <p:cNvPr id="2" name="Picture 2" descr="Checklist, Task, To Do, List, Plan, Work">
            <a:extLst>
              <a:ext uri="{FF2B5EF4-FFF2-40B4-BE49-F238E27FC236}">
                <a16:creationId xmlns:a16="http://schemas.microsoft.com/office/drawing/2014/main" id="{040D7F9B-F839-CDAC-2CC4-3A6632B3C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361" y="116528"/>
            <a:ext cx="1576251" cy="1656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g98248893bf_0_189"/>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lvl="0">
              <a:buSzPts val="3600"/>
            </a:pPr>
            <a:r>
              <a:rPr lang="en-US" sz="3500" dirty="0">
                <a:solidFill>
                  <a:schemeClr val="accent1"/>
                </a:solidFill>
              </a:rPr>
              <a:t> </a:t>
            </a:r>
            <a:r>
              <a:rPr lang="en-US" sz="3500" dirty="0">
                <a:solidFill>
                  <a:srgbClr val="5688B6"/>
                </a:solidFill>
              </a:rPr>
              <a:t>Agency Readiness Checklist </a:t>
            </a:r>
            <a:r>
              <a:rPr lang="en-US" sz="1050" i="1" dirty="0">
                <a:solidFill>
                  <a:schemeClr val="accent1"/>
                </a:solidFill>
              </a:rPr>
              <a:t>Continued….</a:t>
            </a:r>
            <a:br>
              <a:rPr lang="en-US" sz="3500" dirty="0">
                <a:solidFill>
                  <a:schemeClr val="accent1"/>
                </a:solidFill>
              </a:rPr>
            </a:br>
            <a:endParaRPr sz="3400" i="1" dirty="0">
              <a:solidFill>
                <a:schemeClr val="accent1"/>
              </a:solidFill>
            </a:endParaRPr>
          </a:p>
        </p:txBody>
      </p:sp>
      <p:sp>
        <p:nvSpPr>
          <p:cNvPr id="1502" name="Google Shape;1502;g98248893bf_0_189"/>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1503" name="Google Shape;1503;g98248893bf_0_189"/>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04" name="Google Shape;1504;g98248893bf_0_189"/>
          <p:cNvSpPr txBox="1"/>
          <p:nvPr/>
        </p:nvSpPr>
        <p:spPr>
          <a:xfrm>
            <a:off x="377987" y="1225456"/>
            <a:ext cx="8229600" cy="4633089"/>
          </a:xfrm>
          <a:prstGeom prst="rect">
            <a:avLst/>
          </a:prstGeom>
          <a:noFill/>
          <a:ln>
            <a:noFill/>
          </a:ln>
        </p:spPr>
        <p:txBody>
          <a:bodyPr spcFirstLastPara="1" wrap="square" lIns="0" tIns="0" rIns="0" bIns="0" anchor="t" anchorCtr="0">
            <a:noAutofit/>
          </a:bodyPr>
          <a:lstStyle/>
          <a:p>
            <a:pPr marL="127000" marR="0" lvl="0" algn="l" rtl="0">
              <a:spcBef>
                <a:spcPts val="0"/>
              </a:spcBef>
              <a:spcAft>
                <a:spcPts val="1200"/>
              </a:spcAft>
              <a:buClr>
                <a:srgbClr val="C40E3E"/>
              </a:buClr>
              <a:buSzPts val="1600"/>
            </a:pPr>
            <a:r>
              <a:rPr lang="en-US" sz="1600" dirty="0">
                <a:solidFill>
                  <a:srgbClr val="C40E3E"/>
                </a:solidFill>
              </a:rPr>
              <a:t>ABC’s must run their agency’s </a:t>
            </a:r>
            <a:r>
              <a:rPr lang="en-US" sz="1600" b="1" i="1" dirty="0">
                <a:solidFill>
                  <a:srgbClr val="5688B6"/>
                </a:solidFill>
              </a:rPr>
              <a:t>SPS Benefit Open Election Events – Employees</a:t>
            </a:r>
            <a:r>
              <a:rPr lang="en-US" sz="1600" b="1" dirty="0">
                <a:solidFill>
                  <a:srgbClr val="00B0F0"/>
                </a:solidFill>
              </a:rPr>
              <a:t> </a:t>
            </a:r>
            <a:r>
              <a:rPr lang="en-US" sz="1600" dirty="0">
                <a:solidFill>
                  <a:srgbClr val="C40E3E"/>
                </a:solidFill>
              </a:rPr>
              <a:t>report prior to the start of Open Enrollment</a:t>
            </a:r>
            <a:endParaRPr sz="1600" dirty="0">
              <a:solidFill>
                <a:srgbClr val="C40E3E"/>
              </a:solidFill>
            </a:endParaRPr>
          </a:p>
          <a:p>
            <a:pPr marL="457200" lvl="2" indent="-330200">
              <a:spcAft>
                <a:spcPts val="1200"/>
              </a:spcAft>
              <a:buClr>
                <a:srgbClr val="C40E3E"/>
              </a:buClr>
              <a:buSzPts val="1600"/>
              <a:buChar char="●"/>
            </a:pPr>
            <a:r>
              <a:rPr lang="en-US" sz="1600" dirty="0">
                <a:solidFill>
                  <a:srgbClr val="C40E3E"/>
                </a:solidFill>
              </a:rPr>
              <a:t>The report will list all employees with an open New Hire, Job Change or Life Event; these events will cause the employee’s Open Enrollment event to go “On Hold” </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The Open Enrollment event will remain “On Hold” until these earlier events are completed/submitted/approved</a:t>
            </a:r>
            <a:endParaRPr sz="1600" dirty="0">
              <a:solidFill>
                <a:srgbClr val="C40E3E"/>
              </a:solidFill>
            </a:endParaRPr>
          </a:p>
          <a:p>
            <a:pPr marL="457200" marR="0" lvl="0" indent="-330200" algn="l" rtl="0">
              <a:spcBef>
                <a:spcPts val="0"/>
              </a:spcBef>
              <a:spcAft>
                <a:spcPts val="1200"/>
              </a:spcAft>
              <a:buClr>
                <a:srgbClr val="C40E3E"/>
              </a:buClr>
              <a:buSzPts val="1600"/>
              <a:buChar char="●"/>
            </a:pPr>
            <a:r>
              <a:rPr lang="en-US" sz="1600" dirty="0">
                <a:solidFill>
                  <a:srgbClr val="C40E3E"/>
                </a:solidFill>
              </a:rPr>
              <a:t>Employees will not be able to access the “On Hold” Open Enrollment events</a:t>
            </a:r>
            <a:endParaRPr sz="1600" dirty="0">
              <a:solidFill>
                <a:srgbClr val="C40E3E"/>
              </a:solidFill>
            </a:endParaRPr>
          </a:p>
          <a:p>
            <a:pPr marL="457200" lvl="0" indent="-330200">
              <a:spcAft>
                <a:spcPts val="1200"/>
              </a:spcAft>
              <a:buClr>
                <a:srgbClr val="C40E3E"/>
              </a:buClr>
              <a:buSzPts val="1600"/>
              <a:buChar char="●"/>
            </a:pPr>
            <a:r>
              <a:rPr lang="en-US" sz="1600" dirty="0">
                <a:solidFill>
                  <a:schemeClr val="tx1"/>
                </a:solidFill>
              </a:rPr>
              <a:t>Follow up frequently- Running your agencies SPS Benefits Open Election Events</a:t>
            </a:r>
            <a:endParaRPr lang="en-US" sz="1600" i="1" dirty="0">
              <a:solidFill>
                <a:srgbClr val="C40E3E"/>
              </a:solidFill>
            </a:endParaRPr>
          </a:p>
          <a:p>
            <a:pPr marL="457200" marR="0" lvl="0" indent="-330200" algn="l" rtl="0">
              <a:spcBef>
                <a:spcPts val="0"/>
              </a:spcBef>
              <a:spcAft>
                <a:spcPts val="1200"/>
              </a:spcAft>
              <a:buClr>
                <a:srgbClr val="C40E3E"/>
              </a:buClr>
              <a:buSzPts val="1600"/>
              <a:buChar char="●"/>
            </a:pPr>
            <a:r>
              <a:rPr lang="en-US" sz="1600" i="1" u="sng" dirty="0">
                <a:solidFill>
                  <a:srgbClr val="C40E3E"/>
                </a:solidFill>
              </a:rPr>
              <a:t>EXAMPLE</a:t>
            </a:r>
            <a:r>
              <a:rPr lang="en-US" sz="1600" u="sng" dirty="0">
                <a:solidFill>
                  <a:srgbClr val="C40E3E"/>
                </a:solidFill>
              </a:rPr>
              <a:t>:</a:t>
            </a:r>
            <a:r>
              <a:rPr lang="en-US" sz="1600" dirty="0">
                <a:solidFill>
                  <a:srgbClr val="C40E3E"/>
                </a:solidFill>
              </a:rPr>
              <a:t>  An employee initiates a Birth/Adoption event prior to 10/10/2023 and the event is still “open”; the Open Enrollment event will be “On Hold” until the Birth/Adoption event is completed</a:t>
            </a:r>
          </a:p>
          <a:p>
            <a:pPr marL="127000" marR="0" lvl="0" algn="l" rtl="0">
              <a:spcBef>
                <a:spcPts val="0"/>
              </a:spcBef>
              <a:spcAft>
                <a:spcPts val="1200"/>
              </a:spcAft>
              <a:buClr>
                <a:srgbClr val="C40E3E"/>
              </a:buClr>
              <a:buSzPts val="1600"/>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C40E3E"/>
              </a:solidFill>
            </a:endParaRPr>
          </a:p>
          <a:p>
            <a:pPr marL="0" marR="0" lvl="0" indent="0" algn="l" rtl="0">
              <a:lnSpc>
                <a:spcPct val="150000"/>
              </a:lnSpc>
              <a:spcBef>
                <a:spcPts val="0"/>
              </a:spcBef>
              <a:spcAft>
                <a:spcPts val="0"/>
              </a:spcAft>
              <a:buNone/>
            </a:pPr>
            <a:endParaRPr sz="1600" dirty="0">
              <a:solidFill>
                <a:srgbClr val="00B0F0"/>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4" name="Graphic 3" descr="Checkmark with solid fill">
            <a:extLst>
              <a:ext uri="{FF2B5EF4-FFF2-40B4-BE49-F238E27FC236}">
                <a16:creationId xmlns:a16="http://schemas.microsoft.com/office/drawing/2014/main" id="{E17DF040-E44F-4281-1EE5-FF3229C11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1021" y="4431671"/>
            <a:ext cx="2453489" cy="1910281"/>
          </a:xfrm>
          <a:prstGeom prst="rect">
            <a:avLst/>
          </a:prstGeom>
        </p:spPr>
      </p:pic>
      <p:sp>
        <p:nvSpPr>
          <p:cNvPr id="6" name="TextBox 5">
            <a:extLst>
              <a:ext uri="{FF2B5EF4-FFF2-40B4-BE49-F238E27FC236}">
                <a16:creationId xmlns:a16="http://schemas.microsoft.com/office/drawing/2014/main" id="{CEB5F53F-C00A-FDC9-1534-389739314BA0}"/>
              </a:ext>
            </a:extLst>
          </p:cNvPr>
          <p:cNvSpPr txBox="1"/>
          <p:nvPr/>
        </p:nvSpPr>
        <p:spPr>
          <a:xfrm>
            <a:off x="5694280" y="5577029"/>
            <a:ext cx="679010" cy="523220"/>
          </a:xfrm>
          <a:prstGeom prst="rect">
            <a:avLst/>
          </a:prstGeom>
          <a:noFill/>
        </p:spPr>
        <p:txBody>
          <a:bodyPr wrap="square" rtlCol="0">
            <a:spAutoFit/>
          </a:bodyPr>
          <a:lstStyle/>
          <a:p>
            <a:r>
              <a:rPr lang="en-US" dirty="0"/>
              <a:t>Done!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7923-5BDD-4C38-AB72-FF9F7B83E4A1}"/>
              </a:ext>
            </a:extLst>
          </p:cNvPr>
          <p:cNvSpPr>
            <a:spLocks noGrp="1"/>
          </p:cNvSpPr>
          <p:nvPr>
            <p:ph type="title"/>
          </p:nvPr>
        </p:nvSpPr>
        <p:spPr>
          <a:xfrm>
            <a:off x="234025" y="258379"/>
            <a:ext cx="8419513" cy="418576"/>
          </a:xfrm>
        </p:spPr>
        <p:txBody>
          <a:bodyPr/>
          <a:lstStyle/>
          <a:p>
            <a:pPr algn="ctr"/>
            <a:r>
              <a:rPr lang="en-US" sz="3200" dirty="0">
                <a:solidFill>
                  <a:srgbClr val="5688B6"/>
                </a:solidFill>
              </a:rPr>
              <a:t>Open Enrollment Events-</a:t>
            </a:r>
            <a:r>
              <a:rPr lang="en-US" sz="3200" dirty="0">
                <a:solidFill>
                  <a:srgbClr val="FFC000"/>
                </a:solidFill>
              </a:rPr>
              <a:t>Special Notes</a:t>
            </a:r>
          </a:p>
        </p:txBody>
      </p:sp>
      <p:sp>
        <p:nvSpPr>
          <p:cNvPr id="4" name="TextBox 3">
            <a:extLst>
              <a:ext uri="{FF2B5EF4-FFF2-40B4-BE49-F238E27FC236}">
                <a16:creationId xmlns:a16="http://schemas.microsoft.com/office/drawing/2014/main" id="{8428CEAC-09BB-41AF-82C6-45A6CC9D1417}"/>
              </a:ext>
            </a:extLst>
          </p:cNvPr>
          <p:cNvSpPr txBox="1"/>
          <p:nvPr/>
        </p:nvSpPr>
        <p:spPr>
          <a:xfrm>
            <a:off x="836376" y="1114641"/>
            <a:ext cx="7636539" cy="7317388"/>
          </a:xfrm>
          <a:prstGeom prst="rect">
            <a:avLst/>
          </a:prstGeom>
          <a:noFill/>
        </p:spPr>
        <p:txBody>
          <a:bodyPr wrap="square">
            <a:spAutoFit/>
          </a:bodyPr>
          <a:lstStyle/>
          <a:p>
            <a:pPr marL="285750" indent="-285750">
              <a:buClr>
                <a:schemeClr val="dk1"/>
              </a:buClr>
            </a:pPr>
            <a:r>
              <a:rPr lang="en-US" sz="1600" dirty="0">
                <a:solidFill>
                  <a:srgbClr val="C00000"/>
                </a:solidFill>
              </a:rPr>
              <a:t>The SPS Open Enrollment will default to the current employee/retiree elections</a:t>
            </a:r>
          </a:p>
          <a:p>
            <a:pPr marL="285750" indent="-285750">
              <a:spcAft>
                <a:spcPts val="600"/>
              </a:spcAft>
              <a:buClr>
                <a:schemeClr val="dk1"/>
              </a:buClr>
            </a:pPr>
            <a:r>
              <a:rPr lang="en-US" sz="1600" dirty="0">
                <a:solidFill>
                  <a:srgbClr val="C00000"/>
                </a:solidFill>
              </a:rPr>
              <a:t>and dependents except for FSA elections. </a:t>
            </a:r>
          </a:p>
          <a:p>
            <a:pPr marL="730250" lvl="1" indent="-285750">
              <a:spcBef>
                <a:spcPts val="320"/>
              </a:spcBef>
              <a:spcAft>
                <a:spcPts val="600"/>
              </a:spcAft>
              <a:buClr>
                <a:schemeClr val="bg2"/>
              </a:buClr>
              <a:buSzPct val="110000"/>
              <a:buFont typeface="Arial" panose="020B0604020202020204" pitchFamily="34" charset="0"/>
              <a:buChar char="•"/>
            </a:pPr>
            <a:r>
              <a:rPr lang="en-US" sz="1600" b="1" dirty="0">
                <a:solidFill>
                  <a:schemeClr val="accent1"/>
                </a:solidFill>
              </a:rPr>
              <a:t>Open Enrollment allows employees/retirees to change plans, add/delete eligible dependents and/or waive coverage</a:t>
            </a:r>
          </a:p>
          <a:p>
            <a:pPr marL="730250" lvl="1" indent="-285750">
              <a:lnSpc>
                <a:spcPct val="150000"/>
              </a:lnSpc>
              <a:spcBef>
                <a:spcPts val="320"/>
              </a:spcBef>
              <a:buClr>
                <a:schemeClr val="bg2"/>
              </a:buClr>
              <a:buSzPct val="110000"/>
              <a:buFont typeface="Arial" panose="020B0604020202020204" pitchFamily="34" charset="0"/>
              <a:buChar char="•"/>
            </a:pPr>
            <a:r>
              <a:rPr lang="en-US" sz="1600" b="1" dirty="0">
                <a:solidFill>
                  <a:schemeClr val="accent1"/>
                </a:solidFill>
              </a:rPr>
              <a:t>FSA elections are a mandatory re-enrollment (no rollover) </a:t>
            </a:r>
          </a:p>
          <a:p>
            <a:pPr marL="730250" lvl="1" indent="-285750">
              <a:lnSpc>
                <a:spcPct val="150000"/>
              </a:lnSpc>
              <a:spcBef>
                <a:spcPts val="320"/>
              </a:spcBef>
              <a:spcAft>
                <a:spcPts val="1200"/>
              </a:spcAft>
              <a:buClr>
                <a:schemeClr val="bg2"/>
              </a:buClr>
              <a:buSzPct val="110000"/>
              <a:buFont typeface="Arial" panose="020B0604020202020204" pitchFamily="34" charset="0"/>
              <a:buChar char="•"/>
            </a:pPr>
            <a:r>
              <a:rPr lang="en-US" sz="1600" b="1" dirty="0">
                <a:solidFill>
                  <a:schemeClr val="accent1"/>
                </a:solidFill>
              </a:rPr>
              <a:t>FSA Healthcare maximum is now $3,050</a:t>
            </a:r>
          </a:p>
          <a:p>
            <a:pPr marL="285750" lvl="2" indent="-285750">
              <a:spcAft>
                <a:spcPts val="1200"/>
              </a:spcAft>
              <a:buClr>
                <a:schemeClr val="tx1"/>
              </a:buClr>
              <a:buFont typeface="Arial" panose="020B0604020202020204" pitchFamily="34" charset="0"/>
              <a:buChar char="•"/>
            </a:pPr>
            <a:r>
              <a:rPr lang="en-US" sz="1600" dirty="0">
                <a:solidFill>
                  <a:srgbClr val="C00000"/>
                </a:solidFill>
              </a:rPr>
              <a:t>Life Events between the 1</a:t>
            </a:r>
            <a:r>
              <a:rPr lang="en-US" sz="1600" baseline="30000" dirty="0">
                <a:solidFill>
                  <a:srgbClr val="C00000"/>
                </a:solidFill>
              </a:rPr>
              <a:t>st</a:t>
            </a:r>
            <a:r>
              <a:rPr lang="en-US" sz="1600" dirty="0">
                <a:solidFill>
                  <a:srgbClr val="C00000"/>
                </a:solidFill>
              </a:rPr>
              <a:t> day of Open Enrollment and 1/1/2024, will re-open the Open Enrollment events after the employee completes Life Event election</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The employee needs to review, complete and submit the re-opened Open Enrollment event to ensure they have the elections they desire for 2024.</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ABC’s - Monitor these events to ensure employees are completing the process by continually running the </a:t>
            </a:r>
            <a:r>
              <a:rPr lang="en-US" sz="1600" b="1" dirty="0">
                <a:solidFill>
                  <a:schemeClr val="accent1"/>
                </a:solidFill>
              </a:rPr>
              <a:t>SPS Benefit Open Enrollment Events Report</a:t>
            </a:r>
            <a:r>
              <a:rPr lang="en-US" sz="1600" b="1" dirty="0">
                <a:solidFill>
                  <a:srgbClr val="C40E3E"/>
                </a:solidFill>
              </a:rPr>
              <a:t>.</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Use the 1. </a:t>
            </a:r>
            <a:r>
              <a:rPr lang="en-US" sz="1600" dirty="0">
                <a:solidFill>
                  <a:schemeClr val="accent1"/>
                </a:solidFill>
              </a:rPr>
              <a:t>SPS Benefits </a:t>
            </a:r>
            <a:r>
              <a:rPr lang="en-US" sz="1600" b="1" dirty="0">
                <a:solidFill>
                  <a:schemeClr val="accent1"/>
                </a:solidFill>
              </a:rPr>
              <a:t>Open </a:t>
            </a:r>
            <a:r>
              <a:rPr lang="en-US" sz="1600" b="1" i="1" dirty="0">
                <a:solidFill>
                  <a:srgbClr val="5688B6"/>
                </a:solidFill>
              </a:rPr>
              <a:t>Election</a:t>
            </a:r>
            <a:r>
              <a:rPr lang="en-US" sz="1600" b="1" dirty="0">
                <a:solidFill>
                  <a:schemeClr val="accent1"/>
                </a:solidFill>
              </a:rPr>
              <a:t> </a:t>
            </a:r>
            <a:r>
              <a:rPr lang="en-US" sz="1600" dirty="0">
                <a:solidFill>
                  <a:schemeClr val="accent1"/>
                </a:solidFill>
              </a:rPr>
              <a:t>Events-Employees </a:t>
            </a:r>
            <a:r>
              <a:rPr lang="en-US" sz="1600" dirty="0">
                <a:solidFill>
                  <a:srgbClr val="C00000"/>
                </a:solidFill>
              </a:rPr>
              <a:t>and</a:t>
            </a:r>
            <a:r>
              <a:rPr lang="en-US" sz="1600" dirty="0">
                <a:solidFill>
                  <a:srgbClr val="C40E3E"/>
                </a:solidFill>
              </a:rPr>
              <a:t> 2. </a:t>
            </a:r>
            <a:r>
              <a:rPr lang="en-US" sz="1600" dirty="0">
                <a:solidFill>
                  <a:schemeClr val="accent1"/>
                </a:solidFill>
              </a:rPr>
              <a:t>SPS Benefit </a:t>
            </a:r>
            <a:r>
              <a:rPr lang="en-US" sz="1600" b="1" dirty="0">
                <a:solidFill>
                  <a:schemeClr val="accent1"/>
                </a:solidFill>
              </a:rPr>
              <a:t>Open </a:t>
            </a:r>
            <a:r>
              <a:rPr lang="en-US" sz="1600" b="1" i="1" dirty="0">
                <a:solidFill>
                  <a:srgbClr val="5688B6"/>
                </a:solidFill>
              </a:rPr>
              <a:t>Enrollment</a:t>
            </a:r>
            <a:r>
              <a:rPr lang="en-US" sz="1600" b="1" dirty="0">
                <a:solidFill>
                  <a:schemeClr val="accent1"/>
                </a:solidFill>
              </a:rPr>
              <a:t> Events</a:t>
            </a:r>
            <a:r>
              <a:rPr lang="en-US" sz="1600" dirty="0">
                <a:solidFill>
                  <a:schemeClr val="accent1"/>
                </a:solidFill>
              </a:rPr>
              <a:t>-Employees </a:t>
            </a:r>
            <a:r>
              <a:rPr lang="en-US" sz="1600" dirty="0">
                <a:solidFill>
                  <a:srgbClr val="C00000"/>
                </a:solidFill>
              </a:rPr>
              <a:t>reports</a:t>
            </a:r>
            <a:r>
              <a:rPr lang="en-US" sz="1600" dirty="0">
                <a:solidFill>
                  <a:srgbClr val="C40E3E"/>
                </a:solidFill>
              </a:rPr>
              <a:t> to monitor your employees.</a:t>
            </a:r>
          </a:p>
          <a:p>
            <a:pPr marL="285750" marR="0" lvl="0" indent="-285750" algn="l" rtl="0">
              <a:spcBef>
                <a:spcPts val="0"/>
              </a:spcBef>
              <a:spcAft>
                <a:spcPts val="1200"/>
              </a:spcAft>
              <a:buClr>
                <a:schemeClr val="tx1"/>
              </a:buClr>
              <a:buFont typeface="Arial" panose="020B0604020202020204" pitchFamily="34" charset="0"/>
              <a:buChar char="•"/>
            </a:pPr>
            <a:r>
              <a:rPr lang="en-US" sz="1600" b="1" dirty="0">
                <a:solidFill>
                  <a:srgbClr val="C00000"/>
                </a:solidFill>
              </a:rPr>
              <a:t>No Correction period, no exceptions-</a:t>
            </a:r>
            <a:r>
              <a:rPr lang="en-US" sz="1600" b="1" dirty="0">
                <a:solidFill>
                  <a:srgbClr val="FFC000"/>
                </a:solidFill>
              </a:rPr>
              <a:t>no crying!</a:t>
            </a:r>
          </a:p>
          <a:p>
            <a:pPr marL="285750" marR="0" lvl="0" indent="-285750" algn="l" rtl="0">
              <a:spcBef>
                <a:spcPts val="0"/>
              </a:spcBef>
              <a:spcAft>
                <a:spcPts val="1200"/>
              </a:spcAft>
              <a:buClr>
                <a:schemeClr val="tx1"/>
              </a:buClr>
              <a:buFont typeface="Arial" panose="020B0604020202020204" pitchFamily="34" charset="0"/>
              <a:buChar char="•"/>
            </a:pPr>
            <a:r>
              <a:rPr lang="en-US" sz="1600" dirty="0">
                <a:solidFill>
                  <a:srgbClr val="C00000"/>
                </a:solidFill>
              </a:rPr>
              <a:t>No paper enrollment forms will be accepted by EBD </a:t>
            </a:r>
          </a:p>
          <a:p>
            <a:pPr marR="0" lvl="0" algn="l" rtl="0">
              <a:spcBef>
                <a:spcPts val="0"/>
              </a:spcBef>
              <a:spcAft>
                <a:spcPts val="600"/>
              </a:spcAft>
              <a:buClr>
                <a:schemeClr val="tx1"/>
              </a:buClr>
            </a:pPr>
            <a:r>
              <a:rPr lang="en-US" dirty="0">
                <a:solidFill>
                  <a:srgbClr val="C40E3E"/>
                </a:solidFill>
              </a:rPr>
              <a:t>	</a:t>
            </a:r>
            <a:endParaRPr lang="en-US" sz="1400" dirty="0">
              <a:solidFill>
                <a:srgbClr val="C40E3E"/>
              </a:solidFill>
            </a:endParaRPr>
          </a:p>
          <a:p>
            <a:pPr marL="285750" lvl="1" indent="-285750">
              <a:lnSpc>
                <a:spcPct val="150000"/>
              </a:lnSpc>
              <a:buFont typeface="Arial" panose="020B0604020202020204" pitchFamily="34" charset="0"/>
              <a:buChar char="•"/>
            </a:pPr>
            <a:endParaRPr lang="en-US" dirty="0">
              <a:solidFill>
                <a:srgbClr val="C40E3E"/>
              </a:solidFill>
            </a:endParaRPr>
          </a:p>
          <a:p>
            <a:pPr marL="0" marR="0" lvl="0" indent="0" algn="l" rtl="0">
              <a:lnSpc>
                <a:spcPct val="150000"/>
              </a:lnSpc>
              <a:spcBef>
                <a:spcPts val="0"/>
              </a:spcBef>
              <a:spcAft>
                <a:spcPts val="0"/>
              </a:spcAft>
              <a:buNone/>
            </a:pPr>
            <a:endParaRPr lang="en-US" sz="1400" dirty="0">
              <a:solidFill>
                <a:srgbClr val="C40E3E"/>
              </a:solidFill>
            </a:endParaRPr>
          </a:p>
          <a:p>
            <a:pPr marL="457200" marR="0" lvl="0" indent="0" algn="l" rtl="0">
              <a:lnSpc>
                <a:spcPct val="150000"/>
              </a:lnSpc>
              <a:spcBef>
                <a:spcPts val="0"/>
              </a:spcBef>
              <a:spcAft>
                <a:spcPts val="0"/>
              </a:spcAft>
              <a:buNone/>
            </a:pPr>
            <a:endParaRPr lang="en-US" dirty="0">
              <a:solidFill>
                <a:srgbClr val="C40E3E"/>
              </a:solidFill>
            </a:endParaRPr>
          </a:p>
          <a:p>
            <a:pPr marL="0" marR="0" lvl="0" indent="0" algn="l" rtl="0">
              <a:spcBef>
                <a:spcPts val="0"/>
              </a:spcBef>
              <a:spcAft>
                <a:spcPts val="0"/>
              </a:spcAft>
              <a:buNone/>
            </a:pPr>
            <a:endParaRPr lang="en-US" sz="1400" dirty="0">
              <a:solidFill>
                <a:srgbClr val="C40E3E"/>
              </a:solidFill>
            </a:endParaRPr>
          </a:p>
          <a:p>
            <a:pPr marL="0" marR="0" lvl="0" indent="0" algn="l" rtl="0">
              <a:spcBef>
                <a:spcPts val="0"/>
              </a:spcBef>
              <a:spcAft>
                <a:spcPts val="0"/>
              </a:spcAft>
              <a:buNone/>
            </a:pPr>
            <a:endParaRPr lang="en-US" sz="1400" dirty="0">
              <a:solidFill>
                <a:srgbClr val="C40E3E"/>
              </a:solidFill>
            </a:endParaRPr>
          </a:p>
        </p:txBody>
      </p:sp>
      <p:sp>
        <p:nvSpPr>
          <p:cNvPr id="3" name="Flowchart: Alternate Process 2">
            <a:extLst>
              <a:ext uri="{FF2B5EF4-FFF2-40B4-BE49-F238E27FC236}">
                <a16:creationId xmlns:a16="http://schemas.microsoft.com/office/drawing/2014/main" id="{C4D4797B-52CB-7CDB-F6E8-86F99051BEB0}"/>
              </a:ext>
            </a:extLst>
          </p:cNvPr>
          <p:cNvSpPr/>
          <p:nvPr/>
        </p:nvSpPr>
        <p:spPr>
          <a:xfrm>
            <a:off x="1059255" y="1674891"/>
            <a:ext cx="7025490" cy="1520982"/>
          </a:xfrm>
          <a:prstGeom prst="flowChartAlternateProcess">
            <a:avLst/>
          </a:prstGeom>
          <a:noFill/>
          <a:ln w="28575">
            <a:solidFill>
              <a:srgbClr val="568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33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6" name="Google Shape;1536;g98248893bf_0_22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537" name="Google Shape;1537;g98248893bf_0_22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38" name="Google Shape;1538;g98248893bf_0_224"/>
          <p:cNvSpPr txBox="1">
            <a:spLocks noGrp="1"/>
          </p:cNvSpPr>
          <p:nvPr>
            <p:ph type="title"/>
          </p:nvPr>
        </p:nvSpPr>
        <p:spPr>
          <a:xfrm>
            <a:off x="377987" y="2458360"/>
            <a:ext cx="8536500" cy="1003951"/>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err="1">
                <a:solidFill>
                  <a:srgbClr val="5688B6"/>
                </a:solidFill>
                <a:latin typeface="Freestyle Script" panose="030804020302050B0404" pitchFamily="66" charset="0"/>
              </a:rPr>
              <a:t>Contractuals</a:t>
            </a:r>
            <a:endParaRPr sz="9600" dirty="0">
              <a:solidFill>
                <a:srgbClr val="5688B6"/>
              </a:solidFill>
              <a:latin typeface="Freestyle Script" panose="030804020302050B0404" pitchFamily="66" charset="0"/>
            </a:endParaRPr>
          </a:p>
        </p:txBody>
      </p:sp>
      <p:pic>
        <p:nvPicPr>
          <p:cNvPr id="3" name="Picture 2" descr="A picture containing arthropod, invertebrate, crab, brachyuran&#10;&#10;Description automatically generated">
            <a:extLst>
              <a:ext uri="{FF2B5EF4-FFF2-40B4-BE49-F238E27FC236}">
                <a16:creationId xmlns:a16="http://schemas.microsoft.com/office/drawing/2014/main" id="{A1D9374C-F603-3EE7-A8E6-8BAD5CC794EB}"/>
              </a:ext>
            </a:extLst>
          </p:cNvPr>
          <p:cNvPicPr>
            <a:picLocks noChangeAspect="1"/>
          </p:cNvPicPr>
          <p:nvPr/>
        </p:nvPicPr>
        <p:blipFill>
          <a:blip r:embed="rId3"/>
          <a:stretch>
            <a:fillRect/>
          </a:stretch>
        </p:blipFill>
        <p:spPr>
          <a:xfrm>
            <a:off x="808237" y="541360"/>
            <a:ext cx="2206567" cy="1597134"/>
          </a:xfrm>
          <a:prstGeom prst="rect">
            <a:avLst/>
          </a:prstGeom>
        </p:spPr>
      </p:pic>
    </p:spTree>
    <p:extLst>
      <p:ext uri="{BB962C8B-B14F-4D97-AF65-F5344CB8AC3E}">
        <p14:creationId xmlns:p14="http://schemas.microsoft.com/office/powerpoint/2010/main" val="360744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g98248893bf_0_238"/>
          <p:cNvSpPr txBox="1">
            <a:spLocks noGrp="1"/>
          </p:cNvSpPr>
          <p:nvPr>
            <p:ph type="body" idx="1"/>
          </p:nvPr>
        </p:nvSpPr>
        <p:spPr>
          <a:xfrm>
            <a:off x="457200" y="1206300"/>
            <a:ext cx="8229600" cy="4445400"/>
          </a:xfrm>
          <a:prstGeom prst="rect">
            <a:avLst/>
          </a:prstGeom>
          <a:noFill/>
          <a:ln>
            <a:noFill/>
          </a:ln>
        </p:spPr>
        <p:txBody>
          <a:bodyPr spcFirstLastPara="1" wrap="square" lIns="91425" tIns="45700" rIns="91425" bIns="45700" anchor="t" anchorCtr="0">
            <a:noAutofit/>
          </a:bodyPr>
          <a:lstStyle/>
          <a:p>
            <a:pPr marL="169862" lvl="0" indent="-169862" algn="l" rtl="0">
              <a:spcBef>
                <a:spcPts val="0"/>
              </a:spcBef>
              <a:spcAft>
                <a:spcPts val="1200"/>
              </a:spcAft>
              <a:buClr>
                <a:schemeClr val="dk1"/>
              </a:buClr>
              <a:buSzPts val="1600"/>
              <a:buFont typeface="Arial"/>
              <a:buChar char="•"/>
            </a:pPr>
            <a:r>
              <a:rPr lang="en-US" sz="2400" dirty="0">
                <a:solidFill>
                  <a:schemeClr val="dk1"/>
                </a:solidFill>
              </a:rPr>
              <a:t>Contractual employees must have an </a:t>
            </a:r>
            <a:r>
              <a:rPr lang="en-US" sz="2400" b="1" dirty="0">
                <a:solidFill>
                  <a:schemeClr val="accent1"/>
                </a:solidFill>
              </a:rPr>
              <a:t>OPEN CONTRACT </a:t>
            </a:r>
            <a:r>
              <a:rPr lang="en-US" sz="2400" dirty="0">
                <a:solidFill>
                  <a:schemeClr val="dk1"/>
                </a:solidFill>
              </a:rPr>
              <a:t>with an end date of </a:t>
            </a:r>
            <a:r>
              <a:rPr lang="en-US" sz="2400" b="1" dirty="0">
                <a:solidFill>
                  <a:schemeClr val="accent1"/>
                </a:solidFill>
              </a:rPr>
              <a:t>1/2/2024</a:t>
            </a:r>
            <a:r>
              <a:rPr lang="en-US" sz="2400" dirty="0">
                <a:solidFill>
                  <a:schemeClr val="dk1"/>
                </a:solidFill>
              </a:rPr>
              <a:t> or later in order to receive their Open Enrollment Event on 10/16/2023 .</a:t>
            </a:r>
          </a:p>
          <a:p>
            <a:pPr marL="0" lvl="0" indent="0" algn="ctr" rtl="0">
              <a:spcBef>
                <a:spcPts val="0"/>
              </a:spcBef>
              <a:spcAft>
                <a:spcPts val="1200"/>
              </a:spcAft>
              <a:buClr>
                <a:schemeClr val="dk1"/>
              </a:buClr>
              <a:buSzPts val="1600"/>
              <a:buNone/>
            </a:pPr>
            <a:r>
              <a:rPr lang="en-US" sz="2400" dirty="0">
                <a:solidFill>
                  <a:schemeClr val="dk1"/>
                </a:solidFill>
              </a:rPr>
              <a:t>SO ABC’s</a:t>
            </a:r>
            <a:endParaRPr sz="2400" dirty="0">
              <a:solidFill>
                <a:schemeClr val="dk1"/>
              </a:solidFill>
            </a:endParaRPr>
          </a:p>
          <a:p>
            <a:pPr marL="169862" lvl="0" indent="-169862" algn="l" rtl="0">
              <a:spcBef>
                <a:spcPts val="0"/>
              </a:spcBef>
              <a:spcAft>
                <a:spcPts val="1200"/>
              </a:spcAft>
              <a:buClr>
                <a:schemeClr val="dk1"/>
              </a:buClr>
              <a:buSzPts val="1600"/>
              <a:buFont typeface="Arial"/>
              <a:buChar char="•"/>
            </a:pPr>
            <a:r>
              <a:rPr lang="en-US" sz="2400" dirty="0">
                <a:solidFill>
                  <a:schemeClr val="dk1"/>
                </a:solidFill>
              </a:rPr>
              <a:t>Run the </a:t>
            </a:r>
            <a:r>
              <a:rPr lang="en-US" sz="2400" dirty="0">
                <a:solidFill>
                  <a:schemeClr val="accent1"/>
                </a:solidFill>
              </a:rPr>
              <a:t>SPS Benefit Expiring Contract Report </a:t>
            </a:r>
            <a:r>
              <a:rPr lang="en-US" sz="2400" dirty="0">
                <a:solidFill>
                  <a:schemeClr val="dk1"/>
                </a:solidFill>
              </a:rPr>
              <a:t>to identify Active Contractual employees with an expiration date prior to </a:t>
            </a:r>
            <a:r>
              <a:rPr lang="en-US" sz="2400" b="1" dirty="0">
                <a:solidFill>
                  <a:schemeClr val="dk1"/>
                </a:solidFill>
              </a:rPr>
              <a:t>1/2/2024 </a:t>
            </a:r>
            <a:r>
              <a:rPr lang="en-US" sz="2400" dirty="0">
                <a:solidFill>
                  <a:schemeClr val="dk1"/>
                </a:solidFill>
              </a:rPr>
              <a:t>who may be impacted.</a:t>
            </a:r>
            <a:endParaRPr sz="2400" dirty="0">
              <a:solidFill>
                <a:schemeClr val="dk1"/>
              </a:solidFill>
            </a:endParaRPr>
          </a:p>
        </p:txBody>
      </p:sp>
      <p:sp>
        <p:nvSpPr>
          <p:cNvPr id="1545" name="Google Shape;1545;g98248893bf_0_238"/>
          <p:cNvSpPr txBox="1">
            <a:spLocks noGrp="1"/>
          </p:cNvSpPr>
          <p:nvPr>
            <p:ph type="title"/>
          </p:nvPr>
        </p:nvSpPr>
        <p:spPr>
          <a:xfrm>
            <a:off x="457200" y="275386"/>
            <a:ext cx="8229600" cy="586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600"/>
              <a:buFont typeface="Arial"/>
              <a:buNone/>
            </a:pPr>
            <a:r>
              <a:rPr lang="en-US" sz="3500" dirty="0">
                <a:solidFill>
                  <a:srgbClr val="5688B6"/>
                </a:solidFill>
              </a:rPr>
              <a:t>Contractual Employee Contracts</a:t>
            </a:r>
            <a:endParaRPr dirty="0">
              <a:solidFill>
                <a:srgbClr val="5688B6"/>
              </a:solidFill>
            </a:endParaRPr>
          </a:p>
        </p:txBody>
      </p:sp>
      <p:sp>
        <p:nvSpPr>
          <p:cNvPr id="1546" name="Google Shape;1546;g98248893bf_0_2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547" name="Google Shape;1547;g98248893bf_0_2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pic>
        <p:nvPicPr>
          <p:cNvPr id="2" name="Picture 1">
            <a:extLst>
              <a:ext uri="{FF2B5EF4-FFF2-40B4-BE49-F238E27FC236}">
                <a16:creationId xmlns:a16="http://schemas.microsoft.com/office/drawing/2014/main" id="{06F2F539-C064-AAE1-9094-921F1026CA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811" y="5311184"/>
            <a:ext cx="1065775" cy="1003952"/>
          </a:xfrm>
          <a:prstGeom prst="rect">
            <a:avLst/>
          </a:prstGeom>
          <a:noFill/>
          <a:ln>
            <a:noFill/>
          </a:ln>
        </p:spPr>
      </p:pic>
      <p:sp>
        <p:nvSpPr>
          <p:cNvPr id="3" name="Flowchart: Alternate Process 2">
            <a:extLst>
              <a:ext uri="{FF2B5EF4-FFF2-40B4-BE49-F238E27FC236}">
                <a16:creationId xmlns:a16="http://schemas.microsoft.com/office/drawing/2014/main" id="{D2DF9A33-7516-9641-3EED-A355692A6DCE}"/>
              </a:ext>
            </a:extLst>
          </p:cNvPr>
          <p:cNvSpPr/>
          <p:nvPr/>
        </p:nvSpPr>
        <p:spPr>
          <a:xfrm>
            <a:off x="457200" y="1206300"/>
            <a:ext cx="8315608" cy="1210976"/>
          </a:xfrm>
          <a:prstGeom prst="flowChartAlternateProcess">
            <a:avLst/>
          </a:prstGeom>
          <a:noFill/>
          <a:ln>
            <a:solidFill>
              <a:srgbClr val="568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Alternate Process 3">
            <a:extLst>
              <a:ext uri="{FF2B5EF4-FFF2-40B4-BE49-F238E27FC236}">
                <a16:creationId xmlns:a16="http://schemas.microsoft.com/office/drawing/2014/main" id="{47ACD5EB-3FB0-637F-0381-61D32CEBAFD4}"/>
              </a:ext>
            </a:extLst>
          </p:cNvPr>
          <p:cNvSpPr/>
          <p:nvPr/>
        </p:nvSpPr>
        <p:spPr>
          <a:xfrm>
            <a:off x="457200" y="2941577"/>
            <a:ext cx="8315608" cy="1210976"/>
          </a:xfrm>
          <a:prstGeom prst="flowChartAlternateProcess">
            <a:avLst/>
          </a:prstGeom>
          <a:noFill/>
          <a:ln>
            <a:solidFill>
              <a:srgbClr val="568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96C744-98E9-0079-7077-6032BD14642C}"/>
              </a:ext>
            </a:extLst>
          </p:cNvPr>
          <p:cNvPicPr>
            <a:picLocks noChangeAspect="1"/>
          </p:cNvPicPr>
          <p:nvPr/>
        </p:nvPicPr>
        <p:blipFill>
          <a:blip r:embed="rId4"/>
          <a:stretch>
            <a:fillRect/>
          </a:stretch>
        </p:blipFill>
        <p:spPr>
          <a:xfrm>
            <a:off x="2979119" y="4551539"/>
            <a:ext cx="5268060" cy="657317"/>
          </a:xfrm>
          <a:prstGeom prst="rect">
            <a:avLst/>
          </a:prstGeom>
          <a:ln>
            <a:solidFill>
              <a:srgbClr val="5688B6"/>
            </a:solidFill>
          </a:ln>
        </p:spPr>
      </p:pic>
      <p:pic>
        <p:nvPicPr>
          <p:cNvPr id="8" name="Picture 3" descr="C:\Users\nschulte\AppData\Local\Microsoft\Windows\Temporary Internet Files\Content.IE5\JCN0GEZ6\2325865367_13993ccdc7[1].jpg">
            <a:extLst>
              <a:ext uri="{FF2B5EF4-FFF2-40B4-BE49-F238E27FC236}">
                <a16:creationId xmlns:a16="http://schemas.microsoft.com/office/drawing/2014/main" id="{A1DABACD-0F8E-BA0D-3AC8-7DD8E540C3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463" t="6589" r="12854" b="6561"/>
          <a:stretch>
            <a:fillRect/>
          </a:stretch>
        </p:blipFill>
        <p:spPr bwMode="auto">
          <a:xfrm>
            <a:off x="952419" y="4551539"/>
            <a:ext cx="1832094" cy="154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2C55DA0-A537-1012-BB87-214D04BF7ACC}"/>
              </a:ext>
            </a:extLst>
          </p:cNvPr>
          <p:cNvSpPr txBox="1"/>
          <p:nvPr/>
        </p:nvSpPr>
        <p:spPr>
          <a:xfrm>
            <a:off x="1303698" y="4879817"/>
            <a:ext cx="968721" cy="954107"/>
          </a:xfrm>
          <a:prstGeom prst="rect">
            <a:avLst/>
          </a:prstGeom>
          <a:noFill/>
        </p:spPr>
        <p:txBody>
          <a:bodyPr wrap="square" rtlCol="0">
            <a:spAutoFit/>
          </a:bodyPr>
          <a:lstStyle/>
          <a:p>
            <a:r>
              <a:rPr lang="en-US" dirty="0"/>
              <a:t>Run Report Today</a:t>
            </a:r>
          </a:p>
          <a:p>
            <a:endParaRPr lang="en-US" dirty="0"/>
          </a:p>
        </p:txBody>
      </p:sp>
      <p:sp>
        <p:nvSpPr>
          <p:cNvPr id="5" name="Rectangle 4">
            <a:extLst>
              <a:ext uri="{FF2B5EF4-FFF2-40B4-BE49-F238E27FC236}">
                <a16:creationId xmlns:a16="http://schemas.microsoft.com/office/drawing/2014/main" id="{E03FC30C-1BA5-4197-49E3-27C2EFD0D4DB}"/>
              </a:ext>
            </a:extLst>
          </p:cNvPr>
          <p:cNvSpPr/>
          <p:nvPr/>
        </p:nvSpPr>
        <p:spPr>
          <a:xfrm>
            <a:off x="2979119" y="4551539"/>
            <a:ext cx="5212461" cy="657317"/>
          </a:xfrm>
          <a:prstGeom prst="rect">
            <a:avLst/>
          </a:prstGeom>
          <a:noFill/>
          <a:ln w="38100">
            <a:solidFill>
              <a:srgbClr val="568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g98248893bf_0_247"/>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Contractual Employee Contracts </a:t>
            </a:r>
            <a:r>
              <a:rPr lang="en-US" sz="1200" i="1" dirty="0"/>
              <a:t>continued..</a:t>
            </a:r>
            <a:endParaRPr sz="3400" i="1" dirty="0"/>
          </a:p>
        </p:txBody>
      </p:sp>
      <p:sp>
        <p:nvSpPr>
          <p:cNvPr id="1554" name="Google Shape;1554;g98248893bf_0_24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555" name="Google Shape;1555;g98248893bf_0_24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56" name="Google Shape;1556;g98248893bf_0_247"/>
          <p:cNvSpPr txBox="1"/>
          <p:nvPr/>
        </p:nvSpPr>
        <p:spPr>
          <a:xfrm>
            <a:off x="619136" y="1530900"/>
            <a:ext cx="7905565" cy="3796200"/>
          </a:xfrm>
          <a:prstGeom prst="rect">
            <a:avLst/>
          </a:prstGeom>
          <a:noFill/>
          <a:ln>
            <a:noFill/>
          </a:ln>
        </p:spPr>
        <p:txBody>
          <a:bodyPr spcFirstLastPara="1" wrap="square" lIns="0" tIns="0" rIns="0" bIns="0" anchor="t" anchorCtr="0">
            <a:noAutofit/>
          </a:bodyPr>
          <a:lstStyle/>
          <a:p>
            <a:pPr marL="457200" marR="0" lvl="0" indent="-330200" algn="l" rtl="0">
              <a:spcBef>
                <a:spcPts val="0"/>
              </a:spcBef>
              <a:spcAft>
                <a:spcPts val="1200"/>
              </a:spcAft>
              <a:buClr>
                <a:srgbClr val="C40E3E"/>
              </a:buClr>
              <a:buSzPts val="1600"/>
              <a:buChar char="●"/>
            </a:pPr>
            <a:r>
              <a:rPr lang="en-US" sz="1600" dirty="0">
                <a:solidFill>
                  <a:srgbClr val="C00000"/>
                </a:solidFill>
              </a:rPr>
              <a:t>Contracts that start on January 1, 2024 and are for 90 days or less will not meet the eligibility rules for an Open Enrollment event, so please make sure Contract Start Dates and Contract End Dates are accurate for the type and length of employment</a:t>
            </a:r>
            <a:endParaRPr sz="1600" dirty="0">
              <a:solidFill>
                <a:srgbClr val="C00000"/>
              </a:solidFill>
            </a:endParaRPr>
          </a:p>
          <a:p>
            <a:pPr marL="914400" marR="0" lvl="1" indent="-317500" algn="l" rtl="0">
              <a:spcBef>
                <a:spcPts val="0"/>
              </a:spcBef>
              <a:spcAft>
                <a:spcPts val="1200"/>
              </a:spcAft>
              <a:buSzPts val="1400"/>
              <a:buChar char="○"/>
            </a:pPr>
            <a:r>
              <a:rPr lang="en-US" dirty="0"/>
              <a:t>The only exception are employees identified as ACA Eligible for 2024 in the Measurement Period Reporting.  These employees need an Active contract on January 1, 2024 and it can be less than 90 days in duration</a:t>
            </a:r>
            <a:endParaRPr dirty="0"/>
          </a:p>
          <a:p>
            <a:pPr marL="457200" marR="0" lvl="0" indent="-330200" algn="l" rtl="0">
              <a:spcBef>
                <a:spcPts val="0"/>
              </a:spcBef>
              <a:spcAft>
                <a:spcPts val="1200"/>
              </a:spcAft>
              <a:buClr>
                <a:srgbClr val="C40E3E"/>
              </a:buClr>
              <a:buSzPts val="1600"/>
              <a:buChar char="●"/>
            </a:pPr>
            <a:r>
              <a:rPr lang="en-US" sz="1600" b="1" dirty="0">
                <a:solidFill>
                  <a:srgbClr val="C00000"/>
                </a:solidFill>
              </a:rPr>
              <a:t>Benefits Only Agencies</a:t>
            </a:r>
            <a:r>
              <a:rPr lang="en-US" sz="1600" dirty="0">
                <a:solidFill>
                  <a:srgbClr val="C00000"/>
                </a:solidFill>
              </a:rPr>
              <a:t> should send the </a:t>
            </a:r>
            <a:r>
              <a:rPr lang="en-US" sz="1600" b="1" dirty="0">
                <a:solidFill>
                  <a:schemeClr val="accent1"/>
                </a:solidFill>
              </a:rPr>
              <a:t>January 1, 2024</a:t>
            </a:r>
            <a:r>
              <a:rPr lang="en-US" sz="1600" dirty="0">
                <a:solidFill>
                  <a:schemeClr val="accent1"/>
                </a:solidFill>
              </a:rPr>
              <a:t> </a:t>
            </a:r>
            <a:r>
              <a:rPr lang="en-US" sz="1600" dirty="0">
                <a:solidFill>
                  <a:srgbClr val="C00000"/>
                </a:solidFill>
              </a:rPr>
              <a:t>contracts in the Delta File no later than </a:t>
            </a:r>
            <a:r>
              <a:rPr lang="en-US" sz="1600" b="1" dirty="0">
                <a:solidFill>
                  <a:srgbClr val="C40E3E"/>
                </a:solidFill>
                <a:highlight>
                  <a:srgbClr val="FFFF00"/>
                </a:highlight>
              </a:rPr>
              <a:t>September 28, 2023,</a:t>
            </a:r>
            <a:r>
              <a:rPr lang="en-US" sz="1600" dirty="0">
                <a:solidFill>
                  <a:srgbClr val="C40E3E"/>
                </a:solidFill>
                <a:highlight>
                  <a:srgbClr val="FFFF00"/>
                </a:highlight>
              </a:rPr>
              <a:t> </a:t>
            </a:r>
            <a:r>
              <a:rPr lang="en-US" sz="1600" dirty="0">
                <a:solidFill>
                  <a:srgbClr val="C00000"/>
                </a:solidFill>
              </a:rPr>
              <a:t>to ensure timely processing into SPS without errors</a:t>
            </a:r>
            <a:endParaRPr sz="1600" dirty="0">
              <a:solidFill>
                <a:srgbClr val="C00000"/>
              </a:solidFill>
            </a:endParaRPr>
          </a:p>
          <a:p>
            <a:pPr marL="457200" marR="0" lvl="0" indent="-330200" algn="l" rtl="0">
              <a:spcBef>
                <a:spcPts val="0"/>
              </a:spcBef>
              <a:spcAft>
                <a:spcPts val="1200"/>
              </a:spcAft>
              <a:buClr>
                <a:srgbClr val="C40E3E"/>
              </a:buClr>
              <a:buSzPts val="1600"/>
              <a:buChar char="●"/>
            </a:pPr>
            <a:r>
              <a:rPr lang="en-US" sz="1600" b="1" dirty="0">
                <a:solidFill>
                  <a:srgbClr val="C00000"/>
                </a:solidFill>
              </a:rPr>
              <a:t>SPMS and CPBI Agencies</a:t>
            </a:r>
            <a:r>
              <a:rPr lang="en-US" sz="1600" dirty="0">
                <a:solidFill>
                  <a:srgbClr val="C00000"/>
                </a:solidFill>
              </a:rPr>
              <a:t> should make sure any contracts expiring prior to </a:t>
            </a:r>
            <a:r>
              <a:rPr lang="en-US" sz="1600" b="1" dirty="0">
                <a:solidFill>
                  <a:schemeClr val="accent5">
                    <a:lumMod val="10000"/>
                  </a:schemeClr>
                </a:solidFill>
              </a:rPr>
              <a:t>January 1, 2024</a:t>
            </a:r>
            <a:r>
              <a:rPr lang="en-US" sz="1600" b="1" dirty="0">
                <a:solidFill>
                  <a:srgbClr val="C00000"/>
                </a:solidFill>
              </a:rPr>
              <a:t>,</a:t>
            </a:r>
            <a:r>
              <a:rPr lang="en-US" sz="1600" dirty="0">
                <a:solidFill>
                  <a:srgbClr val="C00000"/>
                </a:solidFill>
              </a:rPr>
              <a:t> are updated by </a:t>
            </a:r>
            <a:r>
              <a:rPr lang="en-US" sz="1600" b="1" dirty="0">
                <a:solidFill>
                  <a:schemeClr val="accent2"/>
                </a:solidFill>
                <a:highlight>
                  <a:srgbClr val="FFFF00"/>
                </a:highlight>
              </a:rPr>
              <a:t>October 10, 2023</a:t>
            </a:r>
            <a:endParaRPr sz="1600" b="1" dirty="0">
              <a:solidFill>
                <a:schemeClr val="accent2"/>
              </a:solidFill>
              <a:highlight>
                <a:srgbClr val="FFFF00"/>
              </a:highlight>
            </a:endParaRPr>
          </a:p>
          <a:p>
            <a:pPr marL="0" marR="0" lvl="0" indent="0" algn="l" rtl="0">
              <a:lnSpc>
                <a:spcPct val="150000"/>
              </a:lnSpc>
              <a:spcBef>
                <a:spcPts val="0"/>
              </a:spcBef>
              <a:spcAft>
                <a:spcPts val="0"/>
              </a:spcAft>
              <a:buNone/>
            </a:pPr>
            <a:endParaRPr sz="160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1">
            <a:extLst>
              <a:ext uri="{FF2B5EF4-FFF2-40B4-BE49-F238E27FC236}">
                <a16:creationId xmlns:a16="http://schemas.microsoft.com/office/drawing/2014/main" id="{BA895A88-1E35-4371-C63D-F32F944FCC1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36" y="5064826"/>
            <a:ext cx="1065775" cy="10039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g98248893bf_0_206"/>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rgbClr val="5688B6"/>
                </a:solidFill>
              </a:rPr>
              <a:t>Open Enrollment Event Process Contractuals</a:t>
            </a:r>
            <a:endParaRPr sz="3400" dirty="0">
              <a:solidFill>
                <a:srgbClr val="5688B6"/>
              </a:solidFill>
            </a:endParaRPr>
          </a:p>
        </p:txBody>
      </p:sp>
      <p:sp>
        <p:nvSpPr>
          <p:cNvPr id="1520" name="Google Shape;1520;g98248893bf_0_20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521" name="Google Shape;1521;g98248893bf_0_20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22" name="Google Shape;1522;g98248893bf_0_206"/>
          <p:cNvGraphicFramePr/>
          <p:nvPr>
            <p:extLst>
              <p:ext uri="{D42A27DB-BD31-4B8C-83A1-F6EECF244321}">
                <p14:modId xmlns:p14="http://schemas.microsoft.com/office/powerpoint/2010/main" val="2373965959"/>
              </p:ext>
            </p:extLst>
          </p:nvPr>
        </p:nvGraphicFramePr>
        <p:xfrm>
          <a:off x="267287" y="1410678"/>
          <a:ext cx="8701862" cy="4481539"/>
        </p:xfrm>
        <a:graphic>
          <a:graphicData uri="http://schemas.openxmlformats.org/drawingml/2006/table">
            <a:tbl>
              <a:tblPr>
                <a:noFill/>
                <a:tableStyleId>{949A33BA-46FD-4E1B-965D-6417EA4ECE30}</a:tableStyleId>
              </a:tblPr>
              <a:tblGrid>
                <a:gridCol w="1023247">
                  <a:extLst>
                    <a:ext uri="{9D8B030D-6E8A-4147-A177-3AD203B41FA5}">
                      <a16:colId xmlns:a16="http://schemas.microsoft.com/office/drawing/2014/main" val="20000"/>
                    </a:ext>
                  </a:extLst>
                </a:gridCol>
                <a:gridCol w="3644903">
                  <a:extLst>
                    <a:ext uri="{9D8B030D-6E8A-4147-A177-3AD203B41FA5}">
                      <a16:colId xmlns:a16="http://schemas.microsoft.com/office/drawing/2014/main" val="20001"/>
                    </a:ext>
                  </a:extLst>
                </a:gridCol>
                <a:gridCol w="4033712">
                  <a:extLst>
                    <a:ext uri="{9D8B030D-6E8A-4147-A177-3AD203B41FA5}">
                      <a16:colId xmlns:a16="http://schemas.microsoft.com/office/drawing/2014/main" val="20002"/>
                    </a:ext>
                  </a:extLst>
                </a:gridCol>
              </a:tblGrid>
              <a:tr h="490514">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 STATUS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496093">
                <a:tc rowSpan="5">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2023 ACA Flag + 1/1/</a:t>
                      </a:r>
                      <a:r>
                        <a:rPr lang="en-US" sz="1800" b="1" dirty="0">
                          <a:latin typeface="Calibri"/>
                          <a:ea typeface="Calibri"/>
                          <a:cs typeface="Calibri"/>
                          <a:sym typeface="Calibri"/>
                        </a:rPr>
                        <a:t>24</a:t>
                      </a:r>
                      <a:r>
                        <a:rPr lang="en-US" sz="1800" b="1" i="0" u="none" strike="noStrike" cap="none" dirty="0">
                          <a:solidFill>
                            <a:srgbClr val="000000"/>
                          </a:solidFill>
                          <a:latin typeface="Calibri"/>
                          <a:ea typeface="Calibri"/>
                          <a:cs typeface="Calibri"/>
                          <a:sym typeface="Calibri"/>
                        </a:rPr>
                        <a:t> Contract</a:t>
                      </a:r>
                      <a:br>
                        <a:rPr lang="en-US" sz="12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10/10/</a:t>
                      </a:r>
                      <a:r>
                        <a:rPr lang="en-US" sz="1600" dirty="0">
                          <a:latin typeface="Calibri"/>
                          <a:ea typeface="Calibri"/>
                          <a:cs typeface="Calibri"/>
                          <a:sym typeface="Calibri"/>
                        </a:rPr>
                        <a:t>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10/16</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49609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No 2023 ACA Flag + 1/1/24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in Workday by 10/10/23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Receive SPS OE Event on 10/16</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1/1/24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after 10/11/</a:t>
                      </a:r>
                      <a:r>
                        <a:rPr lang="en-US" sz="1600" dirty="0">
                          <a:latin typeface="Calibri"/>
                          <a:ea typeface="Calibri"/>
                          <a:cs typeface="Calibri"/>
                          <a:sym typeface="Calibri"/>
                        </a:rPr>
                        <a:t>23</a:t>
                      </a:r>
                      <a:r>
                        <a:rPr lang="en-US" sz="1600" b="0" i="0" u="none" strike="noStrike" cap="none" dirty="0">
                          <a:solidFill>
                            <a:srgbClr val="000000"/>
                          </a:solidFill>
                          <a:latin typeface="Calibri"/>
                          <a:ea typeface="Calibri"/>
                          <a:cs typeface="Calibri"/>
                          <a:sym typeface="Calibri"/>
                        </a:rPr>
                        <a:t> and on or before 11/9/</a:t>
                      </a:r>
                      <a:r>
                        <a:rPr lang="en-US" sz="1600" dirty="0">
                          <a:latin typeface="Calibri"/>
                          <a:ea typeface="Calibri"/>
                          <a:cs typeface="Calibri"/>
                          <a:sym typeface="Calibri"/>
                        </a:rPr>
                        <a:t>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until 5pm on 11/9 to Complete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1/1/24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Contract entered in Workday on or after 11/9/</a:t>
                      </a:r>
                      <a:r>
                        <a:rPr lang="en-US" sz="1600" dirty="0">
                          <a:latin typeface="Calibri"/>
                          <a:ea typeface="Calibri"/>
                          <a:cs typeface="Calibri"/>
                          <a:sym typeface="Calibri"/>
                        </a:rPr>
                        <a:t>23</a:t>
                      </a:r>
                      <a:r>
                        <a:rPr lang="en-US" sz="1600" b="0" i="0" u="none" strike="noStrike" cap="none" dirty="0">
                          <a:solidFill>
                            <a:srgbClr val="000000"/>
                          </a:solidFill>
                          <a:latin typeface="Calibri"/>
                          <a:ea typeface="Calibri"/>
                          <a:cs typeface="Calibri"/>
                          <a:sym typeface="Calibri"/>
                        </a:rPr>
                        <a:t> and on or before 12/31/</a:t>
                      </a:r>
                      <a:r>
                        <a:rPr lang="en-US" sz="1600" dirty="0">
                          <a:latin typeface="Calibri"/>
                          <a:ea typeface="Calibri"/>
                          <a:cs typeface="Calibri"/>
                          <a:sym typeface="Calibri"/>
                        </a:rPr>
                        <a:t>23</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929043">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1/1/24 Contract</a:t>
                      </a:r>
                      <a:br>
                        <a:rPr lang="en-US" sz="1800" b="0" i="0" u="none" strike="noStrike" cap="none" dirty="0">
                          <a:solidFill>
                            <a:srgbClr val="000000"/>
                          </a:solidFill>
                          <a:latin typeface="Calibri"/>
                          <a:ea typeface="Calibri"/>
                          <a:cs typeface="Calibri"/>
                          <a:sym typeface="Calibri"/>
                        </a:rPr>
                      </a:br>
                      <a:r>
                        <a:rPr lang="en-US" sz="1600" b="0" i="0" u="none" strike="noStrike" cap="none" dirty="0" err="1">
                          <a:solidFill>
                            <a:srgbClr val="000000"/>
                          </a:solidFill>
                          <a:latin typeface="Calibri"/>
                          <a:ea typeface="Calibri"/>
                          <a:cs typeface="Calibri"/>
                          <a:sym typeface="Calibri"/>
                        </a:rPr>
                        <a:t>Contract</a:t>
                      </a:r>
                      <a:r>
                        <a:rPr lang="en-US" sz="1600" b="0" i="0" u="none" strike="noStrike" cap="none" dirty="0">
                          <a:solidFill>
                            <a:srgbClr val="000000"/>
                          </a:solidFill>
                          <a:latin typeface="Calibri"/>
                          <a:ea typeface="Calibri"/>
                          <a:cs typeface="Calibri"/>
                          <a:sym typeface="Calibri"/>
                        </a:rPr>
                        <a:t> entered in Workday on or after 1/1/24</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a manually generated OE Event</a:t>
                      </a:r>
                      <a:endParaRPr lang="en-US" sz="1400" u="none" strike="noStrike" cap="none" dirty="0"/>
                    </a:p>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have 14 Calendar Days to Complete the Online Enrollment</a:t>
                      </a:r>
                      <a:endParaRPr lang="en-US"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5058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28" name="Google Shape;1528;g98248893bf_0_215"/>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rgbClr val="5688B6"/>
                </a:solidFill>
              </a:rPr>
              <a:t>Open Enrollment Event Process Retirees</a:t>
            </a:r>
            <a:endParaRPr sz="3400" dirty="0">
              <a:solidFill>
                <a:srgbClr val="5688B6"/>
              </a:solidFill>
            </a:endParaRPr>
          </a:p>
        </p:txBody>
      </p:sp>
      <p:sp>
        <p:nvSpPr>
          <p:cNvPr id="1529" name="Google Shape;1529;g98248893bf_0_215"/>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530" name="Google Shape;1530;g98248893bf_0_215"/>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graphicFrame>
        <p:nvGraphicFramePr>
          <p:cNvPr id="1531" name="Google Shape;1531;g98248893bf_0_215"/>
          <p:cNvGraphicFramePr/>
          <p:nvPr>
            <p:extLst>
              <p:ext uri="{D42A27DB-BD31-4B8C-83A1-F6EECF244321}">
                <p14:modId xmlns:p14="http://schemas.microsoft.com/office/powerpoint/2010/main" val="642480572"/>
              </p:ext>
            </p:extLst>
          </p:nvPr>
        </p:nvGraphicFramePr>
        <p:xfrm>
          <a:off x="11562" y="1206918"/>
          <a:ext cx="8930950" cy="4672325"/>
        </p:xfrm>
        <a:graphic>
          <a:graphicData uri="http://schemas.openxmlformats.org/drawingml/2006/table">
            <a:tbl>
              <a:tblPr>
                <a:noFill/>
                <a:tableStyleId>{949A33BA-46FD-4E1B-965D-6417EA4ECE30}</a:tableStyleId>
              </a:tblPr>
              <a:tblGrid>
                <a:gridCol w="1154100">
                  <a:extLst>
                    <a:ext uri="{9D8B030D-6E8A-4147-A177-3AD203B41FA5}">
                      <a16:colId xmlns:a16="http://schemas.microsoft.com/office/drawing/2014/main" val="20000"/>
                    </a:ext>
                  </a:extLst>
                </a:gridCol>
                <a:gridCol w="3793800">
                  <a:extLst>
                    <a:ext uri="{9D8B030D-6E8A-4147-A177-3AD203B41FA5}">
                      <a16:colId xmlns:a16="http://schemas.microsoft.com/office/drawing/2014/main" val="20001"/>
                    </a:ext>
                  </a:extLst>
                </a:gridCol>
                <a:gridCol w="3983050">
                  <a:extLst>
                    <a:ext uri="{9D8B030D-6E8A-4147-A177-3AD203B41FA5}">
                      <a16:colId xmlns:a16="http://schemas.microsoft.com/office/drawing/2014/main" val="20002"/>
                    </a:ext>
                  </a:extLst>
                </a:gridCol>
              </a:tblGrid>
              <a:tr h="302550">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EMPLOYEE/RETIREE STATUS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FFFFFF"/>
                          </a:solidFill>
                          <a:latin typeface="Calibri"/>
                          <a:ea typeface="Calibri"/>
                          <a:cs typeface="Calibri"/>
                          <a:sym typeface="Calibri"/>
                        </a:rPr>
                        <a:t>OE EVENT PROCESS</a:t>
                      </a:r>
                      <a:endParaRPr sz="1800" b="1" i="0" u="none" strike="noStrike" cap="none" dirty="0">
                        <a:solidFill>
                          <a:srgbClr val="FFFFFF"/>
                        </a:solidFill>
                        <a:latin typeface="Calibri"/>
                        <a:ea typeface="Calibri"/>
                        <a:cs typeface="Calibri"/>
                        <a:sym typeface="Calibri"/>
                      </a:endParaRPr>
                    </a:p>
                  </a:txBody>
                  <a:tcPr marL="5725" marR="5725" marT="57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566000">
                <a:tc rowSpan="3">
                  <a:txBody>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FF"/>
                          </a:solidFill>
                          <a:latin typeface="Calibri"/>
                          <a:ea typeface="Calibri"/>
                          <a:cs typeface="Calibri"/>
                          <a:sym typeface="Calibri"/>
                        </a:rPr>
                        <a:t>Open Enrollment Event Process</a:t>
                      </a:r>
                      <a:endParaRPr sz="1600" u="none" strike="noStrike" cap="none" dirty="0">
                        <a:solidFill>
                          <a:srgbClr val="FFFFFF"/>
                        </a:solidFill>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Retiree in Workday</a:t>
                      </a:r>
                      <a:br>
                        <a:rPr lang="en-US" sz="1800" b="0"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With a Retiree Benefit Group</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receive an SPS OE Event on 10/11</a:t>
                      </a:r>
                      <a:endParaRPr sz="1600" b="0" i="0" u="none" strike="noStrike" cap="none" dirty="0">
                        <a:solidFill>
                          <a:srgbClr val="000000"/>
                        </a:solidFill>
                        <a:latin typeface="Calibri"/>
                        <a:ea typeface="Calibri"/>
                        <a:cs typeface="Calibri"/>
                        <a:sym typeface="Calibri"/>
                      </a:endParaRPr>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tx2"/>
                    </a:solidFill>
                  </a:tcPr>
                </a:tc>
                <a:extLst>
                  <a:ext uri="{0D108BD9-81ED-4DB2-BD59-A6C34878D82A}">
                    <a16:rowId xmlns:a16="http://schemas.microsoft.com/office/drawing/2014/main" val="10001"/>
                  </a:ext>
                </a:extLst>
              </a:tr>
              <a:tr h="31675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Current Employee Retiring on 1/1/24</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tc>
                  <a:txBody>
                    <a:bodyPr/>
                    <a:lstStyle/>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Employee Will Receive SPS OE Event on 10/16</a:t>
                      </a:r>
                      <a:endParaRPr lang="en-US" sz="1600" dirty="0">
                        <a:latin typeface="Calibri"/>
                        <a:ea typeface="Calibri"/>
                        <a:cs typeface="Calibri"/>
                        <a:sym typeface="Calibri"/>
                      </a:endParaRPr>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C00000"/>
                          </a:solidFill>
                          <a:latin typeface="Calibri"/>
                          <a:ea typeface="Calibri"/>
                          <a:cs typeface="Calibri"/>
                          <a:sym typeface="Calibri"/>
                        </a:rPr>
                        <a:t>New Retiree Must Submit Paper Retiree Enrollment Form to EBD for Processing</a:t>
                      </a:r>
                      <a:endParaRPr sz="1400" u="none" strike="noStrike" cap="none" dirty="0">
                        <a:solidFill>
                          <a:srgbClr val="C00000"/>
                        </a:solidFill>
                      </a:endParaRPr>
                    </a:p>
                    <a:p>
                      <a:pPr marL="457200" marR="0" lvl="0" indent="-285750" algn="l" rtl="0">
                        <a:lnSpc>
                          <a:spcPct val="100000"/>
                        </a:lnSpc>
                        <a:spcBef>
                          <a:spcPts val="0"/>
                        </a:spcBef>
                        <a:spcAft>
                          <a:spcPts val="60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The Elections Submitted on the Paper Enrollment Form Will Supersede Anything Elected in the Employee SPS OE Event</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63625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Deferred Retiree for 1/1/24</a:t>
                      </a:r>
                      <a:endParaRPr sz="1400" u="none" strike="noStrike" cap="none" dirty="0"/>
                    </a:p>
                  </a:txBody>
                  <a:tcPr marL="5725" marR="5725" marT="5725" marB="0" anchor="ctr">
                    <a:lnL w="9525" cap="flat" cmpd="sng">
                      <a:solidFill>
                        <a:srgbClr val="000000">
                          <a:alpha val="0"/>
                        </a:srgbClr>
                      </a:solidFill>
                      <a:prstDash val="solid"/>
                      <a:round/>
                      <a:headEnd type="none" w="sm" len="sm"/>
                      <a:tailEnd type="none" w="sm" len="sm"/>
                    </a:lnL>
                    <a:lnR w="12700" cap="flat" cmpd="sng">
                      <a:solidFill>
                        <a:srgbClr val="000000"/>
                      </a:solidFill>
                      <a:prstDash val="dash"/>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tc>
                  <a:txBody>
                    <a:bodyPr/>
                    <a:lstStyle/>
                    <a:p>
                      <a:pPr marL="457200" marR="0" lvl="0" indent="-285750" algn="l" rtl="0">
                        <a:lnSpc>
                          <a:spcPct val="100000"/>
                        </a:lnSpc>
                        <a:spcBef>
                          <a:spcPts val="0"/>
                        </a:spcBef>
                        <a:spcAft>
                          <a:spcPts val="0"/>
                        </a:spcAft>
                        <a:buClr>
                          <a:srgbClr val="000000"/>
                        </a:buClr>
                        <a:buSzPts val="1600"/>
                        <a:buFont typeface="Noto Sans Symbols"/>
                        <a:buChar char="▪"/>
                      </a:pPr>
                      <a:r>
                        <a:rPr lang="en-US" sz="1600" b="0" i="0" u="none" strike="noStrike" cap="none" dirty="0">
                          <a:solidFill>
                            <a:srgbClr val="000000"/>
                          </a:solidFill>
                          <a:latin typeface="Calibri"/>
                          <a:ea typeface="Calibri"/>
                          <a:cs typeface="Calibri"/>
                          <a:sym typeface="Calibri"/>
                        </a:rPr>
                        <a:t>Retiree Must Submit Paper Retiree Enrollment Form to EBD for Processing</a:t>
                      </a:r>
                      <a:endParaRPr sz="1400" u="none" strike="noStrike" cap="none" dirty="0"/>
                    </a:p>
                  </a:txBody>
                  <a:tcPr marL="5725" marR="5725" marT="5725" marB="0" anchor="ctr">
                    <a:lnL w="12700" cap="flat" cmpd="sng">
                      <a:solidFill>
                        <a:srgbClr val="000000"/>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tx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9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g98248893bf_0_271"/>
          <p:cNvSpPr txBox="1">
            <a:spLocks noGrp="1"/>
          </p:cNvSpPr>
          <p:nvPr>
            <p:ph type="title"/>
          </p:nvPr>
        </p:nvSpPr>
        <p:spPr>
          <a:xfrm>
            <a:off x="457200" y="552136"/>
            <a:ext cx="8229600" cy="3924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000"/>
              <a:buFont typeface="Arial"/>
              <a:buNone/>
            </a:pPr>
            <a:r>
              <a:rPr lang="en-US" dirty="0">
                <a:solidFill>
                  <a:srgbClr val="5688B6"/>
                </a:solidFill>
              </a:rPr>
              <a:t>Sending a 2024 Contract in a Delta File</a:t>
            </a:r>
            <a:endParaRPr dirty="0">
              <a:solidFill>
                <a:srgbClr val="5688B6"/>
              </a:solidFill>
            </a:endParaRPr>
          </a:p>
        </p:txBody>
      </p:sp>
      <p:sp>
        <p:nvSpPr>
          <p:cNvPr id="1581" name="Google Shape;1581;g98248893bf_0_271"/>
          <p:cNvSpPr txBox="1">
            <a:spLocks noGrp="1"/>
          </p:cNvSpPr>
          <p:nvPr>
            <p:ph type="body" idx="1"/>
          </p:nvPr>
        </p:nvSpPr>
        <p:spPr>
          <a:xfrm>
            <a:off x="4787660"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Renewal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issuing a new Contract Number for an existing active employee</a:t>
            </a:r>
            <a:endParaRPr sz="1400" dirty="0"/>
          </a:p>
          <a:p>
            <a:pPr marL="342900" lvl="0" indent="-342900" algn="l" rtl="0">
              <a:spcBef>
                <a:spcPts val="0"/>
              </a:spcBef>
              <a:spcAft>
                <a:spcPts val="0"/>
              </a:spcAft>
              <a:buClr>
                <a:srgbClr val="C40E3E"/>
              </a:buClr>
              <a:buSzPts val="1600"/>
              <a:buNone/>
            </a:pPr>
            <a:endParaRPr dirty="0"/>
          </a:p>
        </p:txBody>
      </p:sp>
      <p:sp>
        <p:nvSpPr>
          <p:cNvPr id="1582" name="Google Shape;1582;g98248893bf_0_271"/>
          <p:cNvSpPr txBox="1">
            <a:spLocks noGrp="1"/>
          </p:cNvSpPr>
          <p:nvPr>
            <p:ph type="body" idx="4"/>
          </p:nvPr>
        </p:nvSpPr>
        <p:spPr>
          <a:xfrm>
            <a:off x="566468" y="4963818"/>
            <a:ext cx="3795600" cy="8970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C40E3E"/>
              </a:buClr>
              <a:buSzPts val="1600"/>
              <a:buNone/>
            </a:pPr>
            <a:r>
              <a:rPr lang="en-US" u="sng" dirty="0"/>
              <a:t>Contract Extension Example</a:t>
            </a:r>
            <a:endParaRPr u="sng" dirty="0"/>
          </a:p>
          <a:p>
            <a:pPr marL="342900" lvl="0" indent="-342900" algn="ctr" rtl="0">
              <a:spcBef>
                <a:spcPts val="0"/>
              </a:spcBef>
              <a:spcAft>
                <a:spcPts val="0"/>
              </a:spcAft>
              <a:buClr>
                <a:srgbClr val="C40E3E"/>
              </a:buClr>
              <a:buSzPts val="1600"/>
              <a:buNone/>
            </a:pPr>
            <a:endParaRPr lang="en-US" sz="1400" dirty="0"/>
          </a:p>
          <a:p>
            <a:pPr marL="342900" lvl="0" indent="-342900" algn="ctr" rtl="0">
              <a:spcBef>
                <a:spcPts val="0"/>
              </a:spcBef>
              <a:spcAft>
                <a:spcPts val="0"/>
              </a:spcAft>
              <a:buClr>
                <a:srgbClr val="C40E3E"/>
              </a:buClr>
              <a:buSzPts val="1600"/>
              <a:buNone/>
            </a:pPr>
            <a:r>
              <a:rPr lang="en-US" sz="1400" dirty="0"/>
              <a:t>- extending the Contract End Date for an existing contract</a:t>
            </a:r>
            <a:endParaRPr sz="1400" dirty="0"/>
          </a:p>
          <a:p>
            <a:pPr marL="342900" lvl="0" indent="-342900" algn="l" rtl="0">
              <a:spcBef>
                <a:spcPts val="0"/>
              </a:spcBef>
              <a:spcAft>
                <a:spcPts val="0"/>
              </a:spcAft>
              <a:buClr>
                <a:srgbClr val="C40E3E"/>
              </a:buClr>
              <a:buSzPts val="1600"/>
              <a:buNone/>
            </a:pPr>
            <a:endParaRPr dirty="0"/>
          </a:p>
        </p:txBody>
      </p:sp>
      <p:sp>
        <p:nvSpPr>
          <p:cNvPr id="1583" name="Google Shape;1583;g98248893bf_0_271"/>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584" name="Google Shape;1584;g98248893bf_0_271"/>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585" name="Google Shape;1585;g98248893bf_0_271"/>
          <p:cNvSpPr txBox="1"/>
          <p:nvPr/>
        </p:nvSpPr>
        <p:spPr>
          <a:xfrm>
            <a:off x="626700" y="1235525"/>
            <a:ext cx="7681800" cy="18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dk1"/>
                </a:solidFill>
              </a:rPr>
              <a:t>THIS INFORMATION APPLIES TO BENEFITS ONLY AGENCIES</a:t>
            </a:r>
            <a:endParaRPr b="1" dirty="0">
              <a:solidFill>
                <a:schemeClr val="dk1"/>
              </a:solidFill>
            </a:endParaRPr>
          </a:p>
          <a:p>
            <a:pPr marL="457200" lvl="0" indent="-317500" algn="l" rtl="0">
              <a:spcBef>
                <a:spcPts val="0"/>
              </a:spcBef>
              <a:spcAft>
                <a:spcPts val="0"/>
              </a:spcAft>
              <a:buClr>
                <a:schemeClr val="dk1"/>
              </a:buClr>
              <a:buSzPts val="1400"/>
              <a:buChar char="●"/>
            </a:pPr>
            <a:r>
              <a:rPr lang="en-US" dirty="0">
                <a:solidFill>
                  <a:schemeClr val="dk1"/>
                </a:solidFill>
              </a:rPr>
              <a:t>Benefits Only Agencies can send contract extensions or renewals </a:t>
            </a:r>
            <a:r>
              <a:rPr lang="en-US" b="1" dirty="0">
                <a:solidFill>
                  <a:schemeClr val="dk1"/>
                </a:solidFill>
              </a:rPr>
              <a:t>PRIOR</a:t>
            </a:r>
            <a:r>
              <a:rPr lang="en-US" dirty="0">
                <a:solidFill>
                  <a:schemeClr val="dk1"/>
                </a:solidFill>
              </a:rPr>
              <a:t> to the Contract End Date of the existing contract</a:t>
            </a:r>
          </a:p>
          <a:p>
            <a:pPr marL="457200" lvl="0" indent="-317500" algn="l" rtl="0">
              <a:spcBef>
                <a:spcPts val="0"/>
              </a:spcBef>
              <a:spcAft>
                <a:spcPts val="0"/>
              </a:spcAft>
              <a:buClr>
                <a:schemeClr val="dk1"/>
              </a:buClr>
              <a:buSzPts val="1400"/>
              <a:buChar char="●"/>
            </a:pPr>
            <a:r>
              <a:rPr lang="en-US" b="1" dirty="0">
                <a:solidFill>
                  <a:srgbClr val="5688B6"/>
                </a:solidFill>
              </a:rPr>
              <a:t>For full details visit https//dbm.Maryland.gov/</a:t>
            </a:r>
            <a:r>
              <a:rPr lang="en-US" b="1" dirty="0" err="1">
                <a:solidFill>
                  <a:srgbClr val="5688B6"/>
                </a:solidFill>
              </a:rPr>
              <a:t>sps</a:t>
            </a:r>
            <a:r>
              <a:rPr lang="en-US" b="1" dirty="0">
                <a:solidFill>
                  <a:srgbClr val="5688B6"/>
                </a:solidFill>
              </a:rPr>
              <a:t>/Pages/BenefitsShell.aspx</a:t>
            </a:r>
          </a:p>
          <a:p>
            <a:pPr marL="139700" lvl="0" algn="l" rtl="0">
              <a:spcBef>
                <a:spcPts val="0"/>
              </a:spcBef>
              <a:spcAft>
                <a:spcPts val="0"/>
              </a:spcAft>
              <a:buClr>
                <a:schemeClr val="dk1"/>
              </a:buClr>
              <a:buSzPts val="1400"/>
            </a:pPr>
            <a:r>
              <a:rPr lang="en-US" b="1" dirty="0">
                <a:solidFill>
                  <a:schemeClr val="dk1"/>
                </a:solidFill>
              </a:rPr>
              <a:t>      Your IT team can follow the instructions under the “All questions and responses”</a:t>
            </a:r>
          </a:p>
          <a:p>
            <a:pPr marL="139700" lvl="0" algn="l" rtl="0">
              <a:spcBef>
                <a:spcPts val="0"/>
              </a:spcBef>
              <a:spcAft>
                <a:spcPts val="0"/>
              </a:spcAft>
              <a:buClr>
                <a:schemeClr val="dk1"/>
              </a:buClr>
              <a:buSzPts val="1400"/>
            </a:pPr>
            <a:r>
              <a:rPr lang="en-US" b="1" dirty="0">
                <a:solidFill>
                  <a:schemeClr val="dk1"/>
                </a:solidFill>
              </a:rPr>
              <a:t>      “Shell Record Communication”-Posted 31518</a:t>
            </a:r>
          </a:p>
          <a:p>
            <a:pPr marL="139700" lvl="0" algn="ctr" rtl="0">
              <a:spcBef>
                <a:spcPts val="0"/>
              </a:spcBef>
              <a:spcAft>
                <a:spcPts val="0"/>
              </a:spcAft>
              <a:buClr>
                <a:schemeClr val="dk1"/>
              </a:buClr>
              <a:buSzPts val="1400"/>
            </a:pPr>
            <a:endParaRPr lang="en-US" b="1" dirty="0">
              <a:solidFill>
                <a:schemeClr val="dk1"/>
              </a:solidFill>
            </a:endParaRPr>
          </a:p>
          <a:p>
            <a:pPr marL="139700" lvl="0" algn="ctr" rtl="0">
              <a:spcBef>
                <a:spcPts val="0"/>
              </a:spcBef>
              <a:spcAft>
                <a:spcPts val="0"/>
              </a:spcAft>
              <a:buClr>
                <a:schemeClr val="dk1"/>
              </a:buClr>
              <a:buSzPts val="1400"/>
            </a:pPr>
            <a:r>
              <a:rPr lang="en-US" b="1" dirty="0">
                <a:solidFill>
                  <a:schemeClr val="dk1"/>
                </a:solidFill>
              </a:rPr>
              <a:t>Use the examples as general guidelines only</a:t>
            </a:r>
            <a:endParaRPr b="1" dirty="0"/>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endParaRPr b="1" dirty="0">
              <a:solidFill>
                <a:schemeClr val="dk1"/>
              </a:solidFill>
            </a:endParaRPr>
          </a:p>
          <a:p>
            <a:pPr marL="0" lvl="0" indent="0" algn="l" rtl="0">
              <a:spcBef>
                <a:spcPts val="0"/>
              </a:spcBef>
              <a:spcAft>
                <a:spcPts val="0"/>
              </a:spcAft>
              <a:buNone/>
            </a:pPr>
            <a:endParaRPr dirty="0"/>
          </a:p>
        </p:txBody>
      </p:sp>
      <p:sp>
        <p:nvSpPr>
          <p:cNvPr id="1586" name="Google Shape;1586;g98248893bf_0_271"/>
          <p:cNvSpPr txBox="1"/>
          <p:nvPr/>
        </p:nvSpPr>
        <p:spPr>
          <a:xfrm>
            <a:off x="626700" y="3078275"/>
            <a:ext cx="3795600" cy="1583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 09/05/2023</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Original</a:t>
            </a:r>
            <a:r>
              <a:rPr lang="en-US" sz="1600" b="1" dirty="0">
                <a:solidFill>
                  <a:srgbClr val="0000FF"/>
                </a:solidFill>
                <a:latin typeface="Calibri"/>
                <a:ea typeface="Calibri"/>
                <a:cs typeface="Calibri"/>
                <a:sym typeface="Calibri"/>
              </a:rPr>
              <a:t> Contract Number = 2024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07/01/20</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06/30/24</a:t>
            </a:r>
            <a:endParaRPr dirty="0"/>
          </a:p>
        </p:txBody>
      </p:sp>
      <p:sp>
        <p:nvSpPr>
          <p:cNvPr id="1587" name="Google Shape;1587;g98248893bf_0_271"/>
          <p:cNvSpPr txBox="1"/>
          <p:nvPr/>
        </p:nvSpPr>
        <p:spPr>
          <a:xfrm>
            <a:off x="4855900" y="3078273"/>
            <a:ext cx="3659100" cy="1583701"/>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Action Code = 03</a:t>
            </a:r>
            <a:endParaRPr dirty="0"/>
          </a:p>
          <a:p>
            <a:pPr marL="68580" lvl="0" indent="-68580" algn="ctr" rtl="0">
              <a:spcBef>
                <a:spcPts val="0"/>
              </a:spcBef>
              <a:spcAft>
                <a:spcPts val="0"/>
              </a:spcAft>
              <a:buClr>
                <a:srgbClr val="000000"/>
              </a:buClr>
              <a:buSzPts val="1600"/>
              <a:buFont typeface="Arial"/>
              <a:buNone/>
            </a:pPr>
            <a:r>
              <a:rPr lang="en-US" sz="1600" b="1" dirty="0">
                <a:solidFill>
                  <a:srgbClr val="0000FF"/>
                </a:solidFill>
                <a:latin typeface="Calibri"/>
                <a:ea typeface="Calibri"/>
                <a:cs typeface="Calibri"/>
                <a:sym typeface="Calibri"/>
              </a:rPr>
              <a:t>Effective Date = 09/05/2023</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Data Change Flag = 1</a:t>
            </a:r>
            <a:endParaRPr dirty="0"/>
          </a:p>
          <a:p>
            <a:pPr marL="68580" lvl="0" indent="-68580" algn="ctr" rtl="0">
              <a:spcBef>
                <a:spcPts val="0"/>
              </a:spcBef>
              <a:spcAft>
                <a:spcPts val="0"/>
              </a:spcAft>
              <a:buClr>
                <a:srgbClr val="000000"/>
              </a:buClr>
              <a:buSzPts val="1600"/>
              <a:buFont typeface="Arial"/>
              <a:buNone/>
            </a:pPr>
            <a:r>
              <a:rPr lang="en-US" sz="1600" b="1" u="sng" dirty="0">
                <a:solidFill>
                  <a:srgbClr val="0000FF"/>
                </a:solidFill>
                <a:latin typeface="Calibri"/>
                <a:ea typeface="Calibri"/>
                <a:cs typeface="Calibri"/>
                <a:sym typeface="Calibri"/>
              </a:rPr>
              <a:t>New</a:t>
            </a:r>
            <a:r>
              <a:rPr lang="en-US" sz="1600" b="1" dirty="0">
                <a:solidFill>
                  <a:srgbClr val="0000FF"/>
                </a:solidFill>
                <a:latin typeface="Calibri"/>
                <a:ea typeface="Calibri"/>
                <a:cs typeface="Calibri"/>
                <a:sym typeface="Calibri"/>
              </a:rPr>
              <a:t> Contract Number = 2024 Contract</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Start Date = 01/01/24</a:t>
            </a:r>
            <a:endParaRPr dirty="0"/>
          </a:p>
          <a:p>
            <a:pPr marL="68580" lvl="0" indent="-68580" algn="ctr" rtl="0">
              <a:spcBef>
                <a:spcPts val="0"/>
              </a:spcBef>
              <a:spcAft>
                <a:spcPts val="0"/>
              </a:spcAft>
              <a:buClr>
                <a:srgbClr val="000000"/>
              </a:buClr>
              <a:buSzPts val="1600"/>
              <a:buFont typeface="Arial"/>
              <a:buNone/>
            </a:pPr>
            <a:r>
              <a:rPr lang="en-US" sz="1600" b="1" dirty="0">
                <a:latin typeface="Calibri"/>
                <a:ea typeface="Calibri"/>
                <a:cs typeface="Calibri"/>
                <a:sym typeface="Calibri"/>
              </a:rPr>
              <a:t>Contract End Date = 06/30/24</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106B-42E4-B224-2240-8C9A9DD259AA}"/>
              </a:ext>
            </a:extLst>
          </p:cNvPr>
          <p:cNvSpPr>
            <a:spLocks noGrp="1"/>
          </p:cNvSpPr>
          <p:nvPr>
            <p:ph type="title"/>
          </p:nvPr>
        </p:nvSpPr>
        <p:spPr>
          <a:xfrm>
            <a:off x="905346" y="2725092"/>
            <a:ext cx="7781453" cy="1046440"/>
          </a:xfrm>
        </p:spPr>
        <p:txBody>
          <a:bodyPr/>
          <a:lstStyle/>
          <a:p>
            <a:r>
              <a:rPr lang="en-US" sz="8000" dirty="0">
                <a:solidFill>
                  <a:srgbClr val="5688B6"/>
                </a:solidFill>
                <a:latin typeface="Freestyle Script" panose="030804020302050B0404" pitchFamily="66" charset="0"/>
              </a:rPr>
              <a:t>Domestic Partner Eligibility</a:t>
            </a:r>
          </a:p>
        </p:txBody>
      </p:sp>
      <p:pic>
        <p:nvPicPr>
          <p:cNvPr id="6" name="Picture 5" descr="A picture containing arthropod, invertebrate, crab, brachyuran&#10;&#10;Description automatically generated">
            <a:extLst>
              <a:ext uri="{FF2B5EF4-FFF2-40B4-BE49-F238E27FC236}">
                <a16:creationId xmlns:a16="http://schemas.microsoft.com/office/drawing/2014/main" id="{D3984555-9BFF-D86A-68E5-A1F3E68E81B7}"/>
              </a:ext>
            </a:extLst>
          </p:cNvPr>
          <p:cNvPicPr>
            <a:picLocks noChangeAspect="1"/>
          </p:cNvPicPr>
          <p:nvPr/>
        </p:nvPicPr>
        <p:blipFill>
          <a:blip r:embed="rId2"/>
          <a:stretch>
            <a:fillRect/>
          </a:stretch>
        </p:blipFill>
        <p:spPr>
          <a:xfrm>
            <a:off x="905346" y="478953"/>
            <a:ext cx="2191468" cy="1586205"/>
          </a:xfrm>
          <a:prstGeom prst="rect">
            <a:avLst/>
          </a:prstGeom>
        </p:spPr>
      </p:pic>
    </p:spTree>
    <p:extLst>
      <p:ext uri="{BB962C8B-B14F-4D97-AF65-F5344CB8AC3E}">
        <p14:creationId xmlns:p14="http://schemas.microsoft.com/office/powerpoint/2010/main" val="423480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g98248893bf_0_56"/>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405" name="Google Shape;1405;g98248893bf_0_56"/>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06" name="Google Shape;1406;g98248893bf_0_56"/>
          <p:cNvSpPr txBox="1">
            <a:spLocks noGrp="1"/>
          </p:cNvSpPr>
          <p:nvPr>
            <p:ph type="title"/>
          </p:nvPr>
        </p:nvSpPr>
        <p:spPr>
          <a:xfrm>
            <a:off x="377987" y="2757160"/>
            <a:ext cx="8553156"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solidFill>
                  <a:srgbClr val="5688B6"/>
                </a:solidFill>
                <a:latin typeface="Freestyle Script" panose="030804020302050B0404" pitchFamily="66" charset="0"/>
              </a:rPr>
              <a:t>Open</a:t>
            </a:r>
            <a:r>
              <a:rPr lang="en-US" sz="8000" dirty="0">
                <a:solidFill>
                  <a:srgbClr val="5688B6"/>
                </a:solidFill>
                <a:latin typeface="Freestyle Script" panose="030804020302050B0404" pitchFamily="66" charset="0"/>
              </a:rPr>
              <a:t> </a:t>
            </a:r>
            <a:r>
              <a:rPr lang="en-US" sz="9600" dirty="0">
                <a:solidFill>
                  <a:srgbClr val="5688B6"/>
                </a:solidFill>
                <a:latin typeface="Freestyle Script" panose="030804020302050B0404" pitchFamily="66" charset="0"/>
              </a:rPr>
              <a:t>Enrollment</a:t>
            </a:r>
            <a:endParaRPr sz="9600" dirty="0">
              <a:solidFill>
                <a:srgbClr val="5688B6"/>
              </a:solidFill>
              <a:latin typeface="Freestyle Script" panose="030804020302050B0404" pitchFamily="66" charset="0"/>
            </a:endParaRPr>
          </a:p>
        </p:txBody>
      </p:sp>
      <p:pic>
        <p:nvPicPr>
          <p:cNvPr id="5" name="Picture 4">
            <a:extLst>
              <a:ext uri="{FF2B5EF4-FFF2-40B4-BE49-F238E27FC236}">
                <a16:creationId xmlns:a16="http://schemas.microsoft.com/office/drawing/2014/main" id="{B3F81A46-B7FB-401E-B06B-75899C3A8E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63" y="1543178"/>
            <a:ext cx="1192383" cy="12139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1ACF-27E6-82F1-4555-E367494D676E}"/>
              </a:ext>
            </a:extLst>
          </p:cNvPr>
          <p:cNvSpPr>
            <a:spLocks noGrp="1"/>
          </p:cNvSpPr>
          <p:nvPr>
            <p:ph type="title"/>
          </p:nvPr>
        </p:nvSpPr>
        <p:spPr>
          <a:xfrm>
            <a:off x="267274" y="347729"/>
            <a:ext cx="8419513" cy="941796"/>
          </a:xfrm>
        </p:spPr>
        <p:txBody>
          <a:bodyPr/>
          <a:lstStyle/>
          <a:p>
            <a:pPr algn="ctr"/>
            <a:r>
              <a:rPr lang="en-US" dirty="0">
                <a:solidFill>
                  <a:srgbClr val="5688B6"/>
                </a:solidFill>
              </a:rPr>
              <a:t>Domestic Partners Eligible</a:t>
            </a:r>
            <a:br>
              <a:rPr lang="en-US" dirty="0">
                <a:solidFill>
                  <a:srgbClr val="5688B6"/>
                </a:solidFill>
              </a:rPr>
            </a:br>
            <a:r>
              <a:rPr lang="en-US" dirty="0">
                <a:solidFill>
                  <a:srgbClr val="5688B6"/>
                </a:solidFill>
              </a:rPr>
              <a:t>in 2024</a:t>
            </a:r>
          </a:p>
        </p:txBody>
      </p:sp>
      <p:sp>
        <p:nvSpPr>
          <p:cNvPr id="3" name="Google Shape;1890;g98248893bf_0_800">
            <a:extLst>
              <a:ext uri="{FF2B5EF4-FFF2-40B4-BE49-F238E27FC236}">
                <a16:creationId xmlns:a16="http://schemas.microsoft.com/office/drawing/2014/main" id="{97B02C55-D912-B5D0-5E13-A42E3233BB9B}"/>
              </a:ext>
            </a:extLst>
          </p:cNvPr>
          <p:cNvSpPr txBox="1"/>
          <p:nvPr/>
        </p:nvSpPr>
        <p:spPr>
          <a:xfrm>
            <a:off x="457187" y="1289523"/>
            <a:ext cx="8229600" cy="5220747"/>
          </a:xfrm>
          <a:prstGeom prst="rect">
            <a:avLst/>
          </a:prstGeom>
          <a:noFill/>
          <a:ln>
            <a:noFill/>
          </a:ln>
        </p:spPr>
        <p:txBody>
          <a:bodyPr spcFirstLastPara="1" wrap="square" lIns="0" tIns="0" rIns="0" bIns="0" anchor="t" anchorCtr="0">
            <a:noAutofit/>
          </a:bodyPr>
          <a:lstStyle/>
          <a:p>
            <a:pPr marL="114300" marR="0" lvl="0" rtl="0">
              <a:lnSpc>
                <a:spcPct val="150000"/>
              </a:lnSpc>
              <a:spcBef>
                <a:spcPts val="0"/>
              </a:spcBef>
              <a:spcAft>
                <a:spcPts val="0"/>
              </a:spcAft>
              <a:buClr>
                <a:srgbClr val="C40E3E"/>
              </a:buClr>
              <a:buSzPts val="1800"/>
            </a:pPr>
            <a:r>
              <a:rPr lang="en-US" sz="2100" b="1" dirty="0">
                <a:solidFill>
                  <a:srgbClr val="C40E3E"/>
                </a:solidFill>
              </a:rPr>
              <a:t>Employees and Retirees can now enroll eligible Domestic Partners and their dependents during Open Enrollment for benefits effective 1/1/2024.</a:t>
            </a:r>
          </a:p>
          <a:p>
            <a:pPr marL="114300" marR="0" lvl="0" algn="l" rtl="0">
              <a:lnSpc>
                <a:spcPct val="150000"/>
              </a:lnSpc>
              <a:spcBef>
                <a:spcPts val="0"/>
              </a:spcBef>
              <a:spcAft>
                <a:spcPts val="0"/>
              </a:spcAft>
              <a:buClr>
                <a:srgbClr val="C40E3E"/>
              </a:buClr>
              <a:buSzPts val="1800"/>
            </a:pPr>
            <a:endParaRPr lang="en-US" sz="2100" b="1" dirty="0">
              <a:solidFill>
                <a:srgbClr val="C40E3E"/>
              </a:solidFill>
            </a:endParaRPr>
          </a:p>
          <a:p>
            <a:pPr marL="114300" marR="0" lvl="0" algn="l" rtl="0">
              <a:lnSpc>
                <a:spcPct val="150000"/>
              </a:lnSpc>
              <a:spcBef>
                <a:spcPts val="0"/>
              </a:spcBef>
              <a:spcAft>
                <a:spcPts val="0"/>
              </a:spcAft>
              <a:buClr>
                <a:srgbClr val="C40E3E"/>
              </a:buClr>
              <a:buSzPts val="1800"/>
            </a:pPr>
            <a:r>
              <a:rPr lang="en-US" sz="2100" b="1" dirty="0">
                <a:solidFill>
                  <a:srgbClr val="C40E3E"/>
                </a:solidFill>
              </a:rPr>
              <a:t>Domestic Partners and their dependents must submit supporting documentation during Open Enrollment:</a:t>
            </a:r>
          </a:p>
          <a:p>
            <a:pPr marL="571500" marR="0" lvl="0" indent="-457200" algn="l" rtl="0">
              <a:lnSpc>
                <a:spcPct val="150000"/>
              </a:lnSpc>
              <a:spcBef>
                <a:spcPts val="0"/>
              </a:spcBef>
              <a:spcAft>
                <a:spcPts val="0"/>
              </a:spcAft>
              <a:buClr>
                <a:srgbClr val="C40E3E"/>
              </a:buClr>
              <a:buSzPts val="1800"/>
              <a:buFont typeface="Arial" panose="020B0604020202020204" pitchFamily="34" charset="0"/>
              <a:buChar char="•"/>
            </a:pPr>
            <a:r>
              <a:rPr lang="en-US" sz="2100" b="1" dirty="0">
                <a:solidFill>
                  <a:srgbClr val="C40E3E"/>
                </a:solidFill>
              </a:rPr>
              <a:t>Signed Affidavit of Domestic Partnership, AND</a:t>
            </a:r>
          </a:p>
          <a:p>
            <a:pPr marL="571500" marR="0" lvl="0" indent="-457200" algn="l" rtl="0">
              <a:lnSpc>
                <a:spcPct val="150000"/>
              </a:lnSpc>
              <a:spcBef>
                <a:spcPts val="0"/>
              </a:spcBef>
              <a:spcAft>
                <a:spcPts val="0"/>
              </a:spcAft>
              <a:buClr>
                <a:srgbClr val="C40E3E"/>
              </a:buClr>
              <a:buSzPts val="1800"/>
              <a:buFont typeface="Arial" panose="020B0604020202020204" pitchFamily="34" charset="0"/>
              <a:buChar char="•"/>
            </a:pPr>
            <a:r>
              <a:rPr lang="en-US" sz="2100" b="1" dirty="0">
                <a:solidFill>
                  <a:srgbClr val="C40E3E"/>
                </a:solidFill>
              </a:rPr>
              <a:t>2 documents supporting financial interdependence</a:t>
            </a:r>
          </a:p>
          <a:p>
            <a:pPr marL="114300" lvl="1">
              <a:lnSpc>
                <a:spcPct val="150000"/>
              </a:lnSpc>
              <a:buClr>
                <a:srgbClr val="C40E3E"/>
              </a:buClr>
              <a:buSzPts val="1800"/>
            </a:pPr>
            <a:endParaRPr lang="en-US" sz="2100" b="1" dirty="0">
              <a:solidFill>
                <a:srgbClr val="00B0F0"/>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4" name="Picture 3">
            <a:extLst>
              <a:ext uri="{FF2B5EF4-FFF2-40B4-BE49-F238E27FC236}">
                <a16:creationId xmlns:a16="http://schemas.microsoft.com/office/drawing/2014/main" id="{457D9C5C-F3E8-AC0B-EF92-9932ECA5483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87" y="148794"/>
            <a:ext cx="1065775" cy="1003952"/>
          </a:xfrm>
          <a:prstGeom prst="rect">
            <a:avLst/>
          </a:prstGeom>
          <a:noFill/>
          <a:ln>
            <a:noFill/>
          </a:ln>
        </p:spPr>
      </p:pic>
    </p:spTree>
    <p:extLst>
      <p:ext uri="{BB962C8B-B14F-4D97-AF65-F5344CB8AC3E}">
        <p14:creationId xmlns:p14="http://schemas.microsoft.com/office/powerpoint/2010/main" val="526891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7E04-EE2F-8A29-CD70-E02CE1CA63B1}"/>
              </a:ext>
            </a:extLst>
          </p:cNvPr>
          <p:cNvSpPr>
            <a:spLocks noGrp="1"/>
          </p:cNvSpPr>
          <p:nvPr>
            <p:ph type="title"/>
          </p:nvPr>
        </p:nvSpPr>
        <p:spPr>
          <a:xfrm>
            <a:off x="267287" y="318222"/>
            <a:ext cx="8419513" cy="470898"/>
          </a:xfrm>
        </p:spPr>
        <p:txBody>
          <a:bodyPr/>
          <a:lstStyle/>
          <a:p>
            <a:pPr algn="ctr"/>
            <a:r>
              <a:rPr lang="en-US" dirty="0">
                <a:solidFill>
                  <a:srgbClr val="5688B6"/>
                </a:solidFill>
              </a:rPr>
              <a:t>Affidavit of Domestic Partnership</a:t>
            </a:r>
            <a:r>
              <a:rPr lang="en-US" dirty="0"/>
              <a:t>  </a:t>
            </a:r>
          </a:p>
        </p:txBody>
      </p:sp>
      <p:pic>
        <p:nvPicPr>
          <p:cNvPr id="4" name="Picture 3">
            <a:extLst>
              <a:ext uri="{FF2B5EF4-FFF2-40B4-BE49-F238E27FC236}">
                <a16:creationId xmlns:a16="http://schemas.microsoft.com/office/drawing/2014/main" id="{5151993B-F61C-7E86-8428-B7389DAC7459}"/>
              </a:ext>
            </a:extLst>
          </p:cNvPr>
          <p:cNvPicPr>
            <a:picLocks noChangeAspect="1"/>
          </p:cNvPicPr>
          <p:nvPr/>
        </p:nvPicPr>
        <p:blipFill>
          <a:blip r:embed="rId2"/>
          <a:stretch>
            <a:fillRect/>
          </a:stretch>
        </p:blipFill>
        <p:spPr>
          <a:xfrm>
            <a:off x="127967" y="789120"/>
            <a:ext cx="8888065" cy="5149953"/>
          </a:xfrm>
          <a:prstGeom prst="rect">
            <a:avLst/>
          </a:prstGeom>
        </p:spPr>
      </p:pic>
    </p:spTree>
    <p:extLst>
      <p:ext uri="{BB962C8B-B14F-4D97-AF65-F5344CB8AC3E}">
        <p14:creationId xmlns:p14="http://schemas.microsoft.com/office/powerpoint/2010/main" val="158865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7E04-EE2F-8A29-CD70-E02CE1CA63B1}"/>
              </a:ext>
            </a:extLst>
          </p:cNvPr>
          <p:cNvSpPr>
            <a:spLocks noGrp="1"/>
          </p:cNvSpPr>
          <p:nvPr>
            <p:ph type="title"/>
          </p:nvPr>
        </p:nvSpPr>
        <p:spPr>
          <a:xfrm>
            <a:off x="267287" y="318222"/>
            <a:ext cx="8419513" cy="418576"/>
          </a:xfrm>
        </p:spPr>
        <p:txBody>
          <a:bodyPr/>
          <a:lstStyle/>
          <a:p>
            <a:pPr algn="ctr"/>
            <a:r>
              <a:rPr lang="en-US" sz="3200" dirty="0">
                <a:solidFill>
                  <a:srgbClr val="5688B6"/>
                </a:solidFill>
              </a:rPr>
              <a:t>Affidavit of Domestic Partnership (</a:t>
            </a:r>
            <a:r>
              <a:rPr lang="en-US" sz="3200" dirty="0" err="1">
                <a:solidFill>
                  <a:srgbClr val="5688B6"/>
                </a:solidFill>
              </a:rPr>
              <a:t>cont</a:t>
            </a:r>
            <a:r>
              <a:rPr lang="en-US" sz="3200" dirty="0">
                <a:solidFill>
                  <a:srgbClr val="5688B6"/>
                </a:solidFill>
              </a:rPr>
              <a:t>)</a:t>
            </a:r>
            <a:r>
              <a:rPr lang="en-US" sz="3200" dirty="0"/>
              <a:t>  </a:t>
            </a:r>
          </a:p>
        </p:txBody>
      </p:sp>
      <p:pic>
        <p:nvPicPr>
          <p:cNvPr id="5" name="Picture 4">
            <a:extLst>
              <a:ext uri="{FF2B5EF4-FFF2-40B4-BE49-F238E27FC236}">
                <a16:creationId xmlns:a16="http://schemas.microsoft.com/office/drawing/2014/main" id="{5D5E02CC-C64A-81B8-C4CD-D87C95EC17D1}"/>
              </a:ext>
            </a:extLst>
          </p:cNvPr>
          <p:cNvPicPr>
            <a:picLocks noChangeAspect="1"/>
          </p:cNvPicPr>
          <p:nvPr/>
        </p:nvPicPr>
        <p:blipFill>
          <a:blip r:embed="rId2"/>
          <a:stretch>
            <a:fillRect/>
          </a:stretch>
        </p:blipFill>
        <p:spPr>
          <a:xfrm>
            <a:off x="127967" y="805758"/>
            <a:ext cx="8888065" cy="5151422"/>
          </a:xfrm>
          <a:prstGeom prst="rect">
            <a:avLst/>
          </a:prstGeom>
        </p:spPr>
      </p:pic>
      <p:sp>
        <p:nvSpPr>
          <p:cNvPr id="6" name="TextBox 5">
            <a:extLst>
              <a:ext uri="{FF2B5EF4-FFF2-40B4-BE49-F238E27FC236}">
                <a16:creationId xmlns:a16="http://schemas.microsoft.com/office/drawing/2014/main" id="{42E61BAA-35B7-3319-8329-CA5F611FACD5}"/>
              </a:ext>
            </a:extLst>
          </p:cNvPr>
          <p:cNvSpPr txBox="1"/>
          <p:nvPr/>
        </p:nvSpPr>
        <p:spPr>
          <a:xfrm>
            <a:off x="814812" y="5790632"/>
            <a:ext cx="6500388" cy="523220"/>
          </a:xfrm>
          <a:prstGeom prst="rect">
            <a:avLst/>
          </a:prstGeom>
          <a:noFill/>
        </p:spPr>
        <p:txBody>
          <a:bodyPr wrap="square" rtlCol="0">
            <a:spAutoFit/>
          </a:bodyPr>
          <a:lstStyle/>
          <a:p>
            <a:r>
              <a:rPr lang="en-US" dirty="0">
                <a:solidFill>
                  <a:srgbClr val="C00000"/>
                </a:solidFill>
              </a:rPr>
              <a:t>Dissolution of Domestic Partnership form will be used to notify EBD of the change. </a:t>
            </a:r>
            <a:r>
              <a:rPr lang="en-US" dirty="0"/>
              <a:t> Available beginning October 12 at dbm.Maryland.gov/benefits</a:t>
            </a:r>
          </a:p>
        </p:txBody>
      </p:sp>
    </p:spTree>
    <p:extLst>
      <p:ext uri="{BB962C8B-B14F-4D97-AF65-F5344CB8AC3E}">
        <p14:creationId xmlns:p14="http://schemas.microsoft.com/office/powerpoint/2010/main" val="39068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9ED1-55EF-5CCB-A4C4-3B3A510CAC80}"/>
              </a:ext>
            </a:extLst>
          </p:cNvPr>
          <p:cNvSpPr>
            <a:spLocks noGrp="1"/>
          </p:cNvSpPr>
          <p:nvPr>
            <p:ph type="title"/>
          </p:nvPr>
        </p:nvSpPr>
        <p:spPr>
          <a:xfrm>
            <a:off x="267287" y="318222"/>
            <a:ext cx="8419513" cy="941796"/>
          </a:xfrm>
        </p:spPr>
        <p:txBody>
          <a:bodyPr/>
          <a:lstStyle/>
          <a:p>
            <a:pPr algn="ctr"/>
            <a:r>
              <a:rPr lang="en-US" dirty="0">
                <a:solidFill>
                  <a:srgbClr val="5688B6"/>
                </a:solidFill>
              </a:rPr>
              <a:t>Domestic Partner Eligibility</a:t>
            </a:r>
            <a:br>
              <a:rPr lang="en-US" dirty="0">
                <a:solidFill>
                  <a:srgbClr val="5688B6"/>
                </a:solidFill>
              </a:rPr>
            </a:br>
            <a:endParaRPr lang="en-US" dirty="0">
              <a:solidFill>
                <a:srgbClr val="5688B6"/>
              </a:solidFill>
            </a:endParaRPr>
          </a:p>
        </p:txBody>
      </p:sp>
      <p:pic>
        <p:nvPicPr>
          <p:cNvPr id="4" name="Picture 3">
            <a:extLst>
              <a:ext uri="{FF2B5EF4-FFF2-40B4-BE49-F238E27FC236}">
                <a16:creationId xmlns:a16="http://schemas.microsoft.com/office/drawing/2014/main" id="{D03F0786-E284-0B6A-1C90-20AAE413A58D}"/>
              </a:ext>
            </a:extLst>
          </p:cNvPr>
          <p:cNvPicPr>
            <a:picLocks noChangeAspect="1"/>
          </p:cNvPicPr>
          <p:nvPr/>
        </p:nvPicPr>
        <p:blipFill>
          <a:blip r:embed="rId2"/>
          <a:stretch>
            <a:fillRect/>
          </a:stretch>
        </p:blipFill>
        <p:spPr>
          <a:xfrm>
            <a:off x="0" y="869132"/>
            <a:ext cx="7731659" cy="5988867"/>
          </a:xfrm>
          <a:prstGeom prst="rect">
            <a:avLst/>
          </a:prstGeom>
        </p:spPr>
      </p:pic>
      <p:pic>
        <p:nvPicPr>
          <p:cNvPr id="5" name="Picture 4">
            <a:extLst>
              <a:ext uri="{FF2B5EF4-FFF2-40B4-BE49-F238E27FC236}">
                <a16:creationId xmlns:a16="http://schemas.microsoft.com/office/drawing/2014/main" id="{E4FFCA22-7344-A1EF-3716-898FB8A78A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1025" y="256066"/>
            <a:ext cx="1065775" cy="1003952"/>
          </a:xfrm>
          <a:prstGeom prst="rect">
            <a:avLst/>
          </a:prstGeom>
          <a:noFill/>
          <a:ln>
            <a:noFill/>
          </a:ln>
        </p:spPr>
      </p:pic>
    </p:spTree>
    <p:extLst>
      <p:ext uri="{BB962C8B-B14F-4D97-AF65-F5344CB8AC3E}">
        <p14:creationId xmlns:p14="http://schemas.microsoft.com/office/powerpoint/2010/main" val="284166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EA93-29C7-ADEC-808C-CA39F768D38E}"/>
              </a:ext>
            </a:extLst>
          </p:cNvPr>
          <p:cNvSpPr>
            <a:spLocks noGrp="1"/>
          </p:cNvSpPr>
          <p:nvPr>
            <p:ph type="title"/>
          </p:nvPr>
        </p:nvSpPr>
        <p:spPr>
          <a:xfrm>
            <a:off x="267274" y="605209"/>
            <a:ext cx="8419513" cy="470898"/>
          </a:xfrm>
        </p:spPr>
        <p:txBody>
          <a:bodyPr/>
          <a:lstStyle/>
          <a:p>
            <a:pPr algn="ctr"/>
            <a:r>
              <a:rPr lang="en-US" dirty="0">
                <a:solidFill>
                  <a:srgbClr val="5688B6"/>
                </a:solidFill>
              </a:rPr>
              <a:t>Subsidy &amp; Domestic Partners</a:t>
            </a:r>
          </a:p>
        </p:txBody>
      </p:sp>
      <p:sp>
        <p:nvSpPr>
          <p:cNvPr id="3" name="Google Shape;1890;g98248893bf_0_800">
            <a:extLst>
              <a:ext uri="{FF2B5EF4-FFF2-40B4-BE49-F238E27FC236}">
                <a16:creationId xmlns:a16="http://schemas.microsoft.com/office/drawing/2014/main" id="{8E50CDB6-5179-935A-4FC6-69DFDE0704CC}"/>
              </a:ext>
            </a:extLst>
          </p:cNvPr>
          <p:cNvSpPr txBox="1"/>
          <p:nvPr/>
        </p:nvSpPr>
        <p:spPr>
          <a:xfrm>
            <a:off x="457187" y="1076108"/>
            <a:ext cx="8229600" cy="4591362"/>
          </a:xfrm>
          <a:prstGeom prst="rect">
            <a:avLst/>
          </a:prstGeom>
          <a:noFill/>
          <a:ln>
            <a:noFill/>
          </a:ln>
        </p:spPr>
        <p:txBody>
          <a:bodyPr spcFirstLastPara="1" wrap="square" lIns="0" tIns="0" rIns="0" bIns="0" anchor="t" anchorCtr="0">
            <a:noAutofit/>
          </a:bodyPr>
          <a:lstStyle/>
          <a:p>
            <a:pPr marL="114300">
              <a:lnSpc>
                <a:spcPct val="150000"/>
              </a:lnSpc>
              <a:buClr>
                <a:srgbClr val="C40E3E"/>
              </a:buClr>
              <a:buSzPts val="1800"/>
            </a:pPr>
            <a:r>
              <a:rPr lang="en-US" sz="2100" b="1" u="sng" dirty="0">
                <a:solidFill>
                  <a:srgbClr val="5688B6"/>
                </a:solidFill>
              </a:rPr>
              <a:t>Active Employees (State Regular-full time &amp; Contractual ACA)  </a:t>
            </a:r>
            <a:r>
              <a:rPr lang="en-US" sz="2100" b="1" dirty="0">
                <a:solidFill>
                  <a:srgbClr val="C40E3E"/>
                </a:solidFill>
              </a:rPr>
              <a:t>will get State Subsidy for Domestic Partner/Domestic Partner Dependents. </a:t>
            </a:r>
          </a:p>
          <a:p>
            <a:pPr marL="457200" indent="-342900">
              <a:lnSpc>
                <a:spcPct val="150000"/>
              </a:lnSpc>
              <a:buClr>
                <a:srgbClr val="C40E3E"/>
              </a:buClr>
              <a:buSzPts val="1800"/>
              <a:buFont typeface="Courier New" panose="02070309020205020404" pitchFamily="49" charset="0"/>
              <a:buChar char="o"/>
            </a:pPr>
            <a:r>
              <a:rPr lang="en-US" sz="2100" b="1" dirty="0">
                <a:solidFill>
                  <a:srgbClr val="C40E3E"/>
                </a:solidFill>
              </a:rPr>
              <a:t>State Regular-full time will have both pre and post-tax payroll deductions. </a:t>
            </a:r>
          </a:p>
          <a:p>
            <a:pPr marL="457200" indent="-342900">
              <a:lnSpc>
                <a:spcPct val="150000"/>
              </a:lnSpc>
              <a:buClr>
                <a:srgbClr val="C40E3E"/>
              </a:buClr>
              <a:buSzPts val="1800"/>
              <a:buFont typeface="Courier New" panose="02070309020205020404" pitchFamily="49" charset="0"/>
              <a:buChar char="o"/>
            </a:pPr>
            <a:r>
              <a:rPr lang="en-US" sz="2100" b="1" dirty="0">
                <a:solidFill>
                  <a:srgbClr val="C40E3E"/>
                </a:solidFill>
              </a:rPr>
              <a:t>Imputed Income will apply</a:t>
            </a:r>
          </a:p>
          <a:p>
            <a:pPr marL="114300">
              <a:lnSpc>
                <a:spcPct val="150000"/>
              </a:lnSpc>
              <a:buClr>
                <a:srgbClr val="C40E3E"/>
              </a:buClr>
              <a:buSzPts val="1800"/>
            </a:pPr>
            <a:r>
              <a:rPr lang="en-US" sz="2100" b="1" u="sng" dirty="0">
                <a:solidFill>
                  <a:srgbClr val="5688B6"/>
                </a:solidFill>
              </a:rPr>
              <a:t>Retirees will not</a:t>
            </a:r>
            <a:r>
              <a:rPr lang="en-US" sz="2100" b="1" dirty="0">
                <a:solidFill>
                  <a:srgbClr val="5688B6"/>
                </a:solidFill>
              </a:rPr>
              <a:t> </a:t>
            </a:r>
            <a:r>
              <a:rPr lang="en-US" sz="2100" b="1" dirty="0">
                <a:solidFill>
                  <a:srgbClr val="C40E3E"/>
                </a:solidFill>
              </a:rPr>
              <a:t>get State Subsidy for Domestic Partner/Domestic Partner Dependents.  </a:t>
            </a:r>
          </a:p>
          <a:p>
            <a:pPr marL="457200" indent="-342900">
              <a:lnSpc>
                <a:spcPct val="150000"/>
              </a:lnSpc>
              <a:buClr>
                <a:srgbClr val="C40E3E"/>
              </a:buClr>
              <a:buSzPts val="1800"/>
              <a:buFont typeface="Courier New" panose="02070309020205020404" pitchFamily="49" charset="0"/>
              <a:buChar char="o"/>
            </a:pPr>
            <a:r>
              <a:rPr lang="en-US" sz="2100" b="1" dirty="0">
                <a:solidFill>
                  <a:srgbClr val="C40E3E"/>
                </a:solidFill>
              </a:rPr>
              <a:t>Retirees are not subject to imputed income.</a:t>
            </a:r>
          </a:p>
          <a:p>
            <a:pPr marL="114300" marR="0" lvl="0" rtl="0">
              <a:lnSpc>
                <a:spcPct val="150000"/>
              </a:lnSpc>
              <a:spcBef>
                <a:spcPts val="0"/>
              </a:spcBef>
              <a:spcAft>
                <a:spcPts val="0"/>
              </a:spcAft>
              <a:buClr>
                <a:srgbClr val="C40E3E"/>
              </a:buClr>
              <a:buSzPts val="1800"/>
            </a:pPr>
            <a:endParaRPr lang="en-US" sz="2100" b="1" dirty="0">
              <a:solidFill>
                <a:srgbClr val="C40E3E"/>
              </a:solidFill>
            </a:endParaRPr>
          </a:p>
          <a:p>
            <a:pPr marL="457200" lvl="1" indent="-342900">
              <a:lnSpc>
                <a:spcPct val="150000"/>
              </a:lnSpc>
              <a:buClr>
                <a:srgbClr val="C40E3E"/>
              </a:buClr>
              <a:buSzPts val="1800"/>
              <a:buFont typeface="Arial" panose="020B0604020202020204" pitchFamily="34" charset="0"/>
              <a:buChar char="•"/>
            </a:pPr>
            <a:endParaRPr lang="en-US" sz="2100" b="1" dirty="0">
              <a:solidFill>
                <a:srgbClr val="00B0F0"/>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4" name="Picture 3" descr="A picture containing arthropod, invertebrate, crab, brachyuran&#10;&#10;Description automatically generated">
            <a:extLst>
              <a:ext uri="{FF2B5EF4-FFF2-40B4-BE49-F238E27FC236}">
                <a16:creationId xmlns:a16="http://schemas.microsoft.com/office/drawing/2014/main" id="{22A3F6C2-1670-311D-65D2-D8D038161E8E}"/>
              </a:ext>
            </a:extLst>
          </p:cNvPr>
          <p:cNvPicPr>
            <a:picLocks noChangeAspect="1"/>
          </p:cNvPicPr>
          <p:nvPr/>
        </p:nvPicPr>
        <p:blipFill>
          <a:blip r:embed="rId2"/>
          <a:stretch>
            <a:fillRect/>
          </a:stretch>
        </p:blipFill>
        <p:spPr>
          <a:xfrm rot="3277099">
            <a:off x="6944714" y="3508854"/>
            <a:ext cx="1751374" cy="1399413"/>
          </a:xfrm>
          <a:prstGeom prst="rect">
            <a:avLst/>
          </a:prstGeom>
        </p:spPr>
      </p:pic>
    </p:spTree>
    <p:extLst>
      <p:ext uri="{BB962C8B-B14F-4D97-AF65-F5344CB8AC3E}">
        <p14:creationId xmlns:p14="http://schemas.microsoft.com/office/powerpoint/2010/main" val="18602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478F-3396-AEFB-7006-7639CFF7DCFD}"/>
              </a:ext>
            </a:extLst>
          </p:cNvPr>
          <p:cNvSpPr>
            <a:spLocks noGrp="1"/>
          </p:cNvSpPr>
          <p:nvPr>
            <p:ph type="title"/>
          </p:nvPr>
        </p:nvSpPr>
        <p:spPr/>
        <p:txBody>
          <a:bodyPr/>
          <a:lstStyle/>
          <a:p>
            <a:pPr algn="ctr"/>
            <a:r>
              <a:rPr lang="en-US" dirty="0">
                <a:solidFill>
                  <a:srgbClr val="5688B6"/>
                </a:solidFill>
              </a:rPr>
              <a:t>Imputed Income</a:t>
            </a:r>
            <a:endParaRPr lang="en-US" dirty="0"/>
          </a:p>
        </p:txBody>
      </p:sp>
      <p:sp>
        <p:nvSpPr>
          <p:cNvPr id="3" name="Google Shape;1890;g98248893bf_0_800">
            <a:extLst>
              <a:ext uri="{FF2B5EF4-FFF2-40B4-BE49-F238E27FC236}">
                <a16:creationId xmlns:a16="http://schemas.microsoft.com/office/drawing/2014/main" id="{D9EC30C8-808E-4A82-51D8-D13F26D9BE1B}"/>
              </a:ext>
            </a:extLst>
          </p:cNvPr>
          <p:cNvSpPr txBox="1"/>
          <p:nvPr/>
        </p:nvSpPr>
        <p:spPr>
          <a:xfrm>
            <a:off x="457200" y="1068298"/>
            <a:ext cx="8229600" cy="5250254"/>
          </a:xfrm>
          <a:prstGeom prst="rect">
            <a:avLst/>
          </a:prstGeom>
          <a:noFill/>
          <a:ln>
            <a:noFill/>
          </a:ln>
        </p:spPr>
        <p:txBody>
          <a:bodyPr spcFirstLastPara="1" wrap="square" lIns="0" tIns="0" rIns="0" bIns="0" anchor="t" anchorCtr="0">
            <a:noAutofit/>
          </a:bodyPr>
          <a:lstStyle/>
          <a:p>
            <a:pPr marL="114300">
              <a:lnSpc>
                <a:spcPct val="150000"/>
              </a:lnSpc>
              <a:buClr>
                <a:srgbClr val="C40E3E"/>
              </a:buClr>
              <a:buSzPts val="1800"/>
            </a:pPr>
            <a:endParaRPr lang="en-US" sz="2100" b="1" u="sng" dirty="0">
              <a:solidFill>
                <a:srgbClr val="5688B6"/>
              </a:solidFill>
            </a:endParaRPr>
          </a:p>
          <a:p>
            <a:pPr marL="114300">
              <a:lnSpc>
                <a:spcPct val="150000"/>
              </a:lnSpc>
              <a:buClr>
                <a:srgbClr val="C40E3E"/>
              </a:buClr>
              <a:buSzPts val="1800"/>
            </a:pPr>
            <a:endParaRPr lang="en-US" sz="2100" b="1" u="sng" dirty="0">
              <a:solidFill>
                <a:srgbClr val="5688B6"/>
              </a:solidFill>
            </a:endParaRPr>
          </a:p>
          <a:p>
            <a:pPr marL="114300">
              <a:lnSpc>
                <a:spcPct val="150000"/>
              </a:lnSpc>
              <a:buClr>
                <a:srgbClr val="C40E3E"/>
              </a:buClr>
              <a:buSzPts val="1800"/>
            </a:pPr>
            <a:r>
              <a:rPr lang="en-US" sz="2100" b="1" u="sng" dirty="0">
                <a:solidFill>
                  <a:srgbClr val="5688B6"/>
                </a:solidFill>
              </a:rPr>
              <a:t>Imputed Income:</a:t>
            </a:r>
            <a:r>
              <a:rPr lang="en-US" sz="2100" b="1" dirty="0">
                <a:solidFill>
                  <a:srgbClr val="5688B6"/>
                </a:solidFill>
              </a:rPr>
              <a:t> </a:t>
            </a:r>
            <a:r>
              <a:rPr lang="en-US" sz="1800" b="1" dirty="0">
                <a:solidFill>
                  <a:srgbClr val="C40E3E"/>
                </a:solidFill>
              </a:rPr>
              <a:t>Each health benefit plan that includes a State subsidy for your domestic partner (and/or domestic partner’s children) is subject to tax withholding.  In other words, the State’s contribution toward health benefits is considered earnings and will be included in your taxable income.  This is known as imputed income. </a:t>
            </a:r>
          </a:p>
          <a:p>
            <a:pPr marL="114300">
              <a:lnSpc>
                <a:spcPct val="150000"/>
              </a:lnSpc>
              <a:buClr>
                <a:srgbClr val="C40E3E"/>
              </a:buClr>
              <a:buSzPts val="1800"/>
            </a:pPr>
            <a:endParaRPr lang="en-US" sz="1800" b="1" dirty="0">
              <a:solidFill>
                <a:srgbClr val="C40E3E"/>
              </a:solidFill>
            </a:endParaRPr>
          </a:p>
          <a:p>
            <a:pPr marL="400050" marR="0" lvl="0" indent="-285750" rtl="0">
              <a:lnSpc>
                <a:spcPct val="150000"/>
              </a:lnSpc>
              <a:spcBef>
                <a:spcPts val="0"/>
              </a:spcBef>
              <a:spcAft>
                <a:spcPts val="0"/>
              </a:spcAft>
              <a:buClr>
                <a:srgbClr val="C40E3E"/>
              </a:buClr>
              <a:buSzPts val="1800"/>
              <a:buFont typeface="Wingdings" panose="05000000000000000000" pitchFamily="2" charset="2"/>
              <a:buChar char="Ø"/>
            </a:pPr>
            <a:r>
              <a:rPr lang="en-US" sz="1600" b="1" dirty="0">
                <a:solidFill>
                  <a:srgbClr val="5688B6"/>
                </a:solidFill>
              </a:rPr>
              <a:t>If a domestic partner is considered a tax dependent, please see dbm.Maryland.gov/benefits for Affidavit of Domestic Partner’s Federal Tax Dependent Status and Worksheet for Determining Support.</a:t>
            </a:r>
          </a:p>
          <a:p>
            <a:pPr marL="457200" lvl="1" indent="-342900">
              <a:lnSpc>
                <a:spcPct val="150000"/>
              </a:lnSpc>
              <a:buClr>
                <a:srgbClr val="C40E3E"/>
              </a:buClr>
              <a:buSzPts val="1800"/>
              <a:buFont typeface="Arial" panose="020B0604020202020204" pitchFamily="34" charset="0"/>
              <a:buChar char="•"/>
            </a:pPr>
            <a:endParaRPr lang="en-US" sz="1600" b="1" dirty="0">
              <a:solidFill>
                <a:srgbClr val="00B0F0"/>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4" name="Picture 3" descr="A picture containing arthropod, invertebrate, crab, brachyuran&#10;&#10;Description automatically generated">
            <a:extLst>
              <a:ext uri="{FF2B5EF4-FFF2-40B4-BE49-F238E27FC236}">
                <a16:creationId xmlns:a16="http://schemas.microsoft.com/office/drawing/2014/main" id="{B06FEBE6-D4B6-86A0-2911-27A002E7ACD3}"/>
              </a:ext>
            </a:extLst>
          </p:cNvPr>
          <p:cNvPicPr>
            <a:picLocks noChangeAspect="1"/>
          </p:cNvPicPr>
          <p:nvPr/>
        </p:nvPicPr>
        <p:blipFill>
          <a:blip r:embed="rId2"/>
          <a:stretch>
            <a:fillRect/>
          </a:stretch>
        </p:blipFill>
        <p:spPr>
          <a:xfrm rot="20440991">
            <a:off x="571074" y="459126"/>
            <a:ext cx="1751374" cy="1399413"/>
          </a:xfrm>
          <a:prstGeom prst="rect">
            <a:avLst/>
          </a:prstGeom>
        </p:spPr>
      </p:pic>
    </p:spTree>
    <p:extLst>
      <p:ext uri="{BB962C8B-B14F-4D97-AF65-F5344CB8AC3E}">
        <p14:creationId xmlns:p14="http://schemas.microsoft.com/office/powerpoint/2010/main" val="29855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E0AC-1555-1289-F865-4635D1914A7F}"/>
              </a:ext>
            </a:extLst>
          </p:cNvPr>
          <p:cNvSpPr>
            <a:spLocks noGrp="1"/>
          </p:cNvSpPr>
          <p:nvPr>
            <p:ph type="title"/>
          </p:nvPr>
        </p:nvSpPr>
        <p:spPr/>
        <p:txBody>
          <a:bodyPr/>
          <a:lstStyle/>
          <a:p>
            <a:pPr algn="ctr"/>
            <a:r>
              <a:rPr lang="en-US" dirty="0">
                <a:solidFill>
                  <a:srgbClr val="5688B6"/>
                </a:solidFill>
              </a:rPr>
              <a:t>Domestic Partners-FSA &amp; COBRA</a:t>
            </a:r>
          </a:p>
        </p:txBody>
      </p:sp>
      <p:sp>
        <p:nvSpPr>
          <p:cNvPr id="3" name="Google Shape;1890;g98248893bf_0_800">
            <a:extLst>
              <a:ext uri="{FF2B5EF4-FFF2-40B4-BE49-F238E27FC236}">
                <a16:creationId xmlns:a16="http://schemas.microsoft.com/office/drawing/2014/main" id="{13EDFD39-D3EA-CF4A-F77A-1948BCDB202F}"/>
              </a:ext>
            </a:extLst>
          </p:cNvPr>
          <p:cNvSpPr txBox="1"/>
          <p:nvPr/>
        </p:nvSpPr>
        <p:spPr>
          <a:xfrm>
            <a:off x="457187" y="1511930"/>
            <a:ext cx="8229600" cy="3865828"/>
          </a:xfrm>
          <a:prstGeom prst="rect">
            <a:avLst/>
          </a:prstGeom>
          <a:noFill/>
          <a:ln>
            <a:noFill/>
          </a:ln>
        </p:spPr>
        <p:txBody>
          <a:bodyPr spcFirstLastPara="1" wrap="square" lIns="0" tIns="0" rIns="0" bIns="0" anchor="t" anchorCtr="0">
            <a:noAutofit/>
          </a:bodyPr>
          <a:lstStyle/>
          <a:p>
            <a:pPr marL="114300" marR="0" lvl="0" rtl="0">
              <a:lnSpc>
                <a:spcPct val="150000"/>
              </a:lnSpc>
              <a:spcBef>
                <a:spcPts val="0"/>
              </a:spcBef>
              <a:spcAft>
                <a:spcPts val="0"/>
              </a:spcAft>
              <a:buClr>
                <a:srgbClr val="C40E3E"/>
              </a:buClr>
              <a:buSzPts val="1800"/>
            </a:pPr>
            <a:r>
              <a:rPr lang="en-US" sz="2100" b="1" dirty="0">
                <a:solidFill>
                  <a:srgbClr val="5971B3"/>
                </a:solidFill>
              </a:rPr>
              <a:t>Domestic Partners </a:t>
            </a:r>
            <a:r>
              <a:rPr lang="en-US" sz="2100" b="1" u="sng" dirty="0">
                <a:solidFill>
                  <a:srgbClr val="C40E3E"/>
                </a:solidFill>
              </a:rPr>
              <a:t>are not </a:t>
            </a:r>
            <a:r>
              <a:rPr lang="en-US" sz="2100" b="1" dirty="0">
                <a:solidFill>
                  <a:srgbClr val="C40E3E"/>
                </a:solidFill>
              </a:rPr>
              <a:t>eligible to use Medical or Dependent Care FSA benefits (unless classified as a Tax Dependent)</a:t>
            </a:r>
          </a:p>
          <a:p>
            <a:pPr marL="114300" marR="0" lvl="0" rtl="0">
              <a:lnSpc>
                <a:spcPct val="150000"/>
              </a:lnSpc>
              <a:spcBef>
                <a:spcPts val="0"/>
              </a:spcBef>
              <a:spcAft>
                <a:spcPts val="0"/>
              </a:spcAft>
              <a:buClr>
                <a:srgbClr val="C40E3E"/>
              </a:buClr>
              <a:buSzPts val="1800"/>
            </a:pPr>
            <a:endParaRPr lang="en-US" sz="2100" b="1" dirty="0">
              <a:solidFill>
                <a:srgbClr val="C40E3E"/>
              </a:solidFill>
            </a:endParaRPr>
          </a:p>
          <a:p>
            <a:pPr marL="114300" marR="0" lvl="0" rtl="0">
              <a:lnSpc>
                <a:spcPct val="150000"/>
              </a:lnSpc>
              <a:spcBef>
                <a:spcPts val="0"/>
              </a:spcBef>
              <a:spcAft>
                <a:spcPts val="0"/>
              </a:spcAft>
              <a:buClr>
                <a:srgbClr val="C40E3E"/>
              </a:buClr>
              <a:buSzPts val="1800"/>
            </a:pPr>
            <a:r>
              <a:rPr lang="en-US" sz="2100" b="1" dirty="0">
                <a:solidFill>
                  <a:srgbClr val="5971B3"/>
                </a:solidFill>
              </a:rPr>
              <a:t>Domestic Partners </a:t>
            </a:r>
            <a:r>
              <a:rPr lang="en-US" sz="2100" b="1" dirty="0">
                <a:solidFill>
                  <a:srgbClr val="C40E3E"/>
                </a:solidFill>
              </a:rPr>
              <a:t>can only enroll in COBRA as a dependent of the employee or retiree.</a:t>
            </a:r>
          </a:p>
          <a:p>
            <a:pPr marL="114300" marR="0" lvl="0" rtl="0">
              <a:lnSpc>
                <a:spcPct val="150000"/>
              </a:lnSpc>
              <a:spcBef>
                <a:spcPts val="0"/>
              </a:spcBef>
              <a:spcAft>
                <a:spcPts val="0"/>
              </a:spcAft>
              <a:buClr>
                <a:srgbClr val="C40E3E"/>
              </a:buClr>
              <a:buSzPts val="1800"/>
            </a:pPr>
            <a:r>
              <a:rPr lang="en-US" sz="2100" b="1" dirty="0">
                <a:solidFill>
                  <a:srgbClr val="C40E3E"/>
                </a:solidFill>
              </a:rPr>
              <a:t>	Domestic Partners and their dependents do not have 	individual COBRA rights.  </a:t>
            </a:r>
          </a:p>
          <a:p>
            <a:pPr marL="114300" marR="0" lvl="0" rtl="0">
              <a:lnSpc>
                <a:spcPct val="150000"/>
              </a:lnSpc>
              <a:spcBef>
                <a:spcPts val="0"/>
              </a:spcBef>
              <a:spcAft>
                <a:spcPts val="0"/>
              </a:spcAft>
              <a:buClr>
                <a:srgbClr val="C40E3E"/>
              </a:buClr>
              <a:buSzPts val="1800"/>
            </a:pPr>
            <a:endParaRPr lang="en-US" sz="2100" b="1" dirty="0">
              <a:solidFill>
                <a:srgbClr val="C40E3E"/>
              </a:solidFill>
            </a:endParaRPr>
          </a:p>
          <a:p>
            <a:pPr marL="457200" lvl="1" indent="-342900">
              <a:lnSpc>
                <a:spcPct val="150000"/>
              </a:lnSpc>
              <a:buClr>
                <a:srgbClr val="C40E3E"/>
              </a:buClr>
              <a:buSzPts val="1800"/>
              <a:buFont typeface="Arial" panose="020B0604020202020204" pitchFamily="34" charset="0"/>
              <a:buChar char="•"/>
            </a:pPr>
            <a:endParaRPr lang="en-US" sz="2100" b="1" dirty="0">
              <a:solidFill>
                <a:srgbClr val="00B0F0"/>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extLst>
      <p:ext uri="{BB962C8B-B14F-4D97-AF65-F5344CB8AC3E}">
        <p14:creationId xmlns:p14="http://schemas.microsoft.com/office/powerpoint/2010/main" val="37610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1150-4F1A-076C-EB9B-B8BA87DB3877}"/>
              </a:ext>
            </a:extLst>
          </p:cNvPr>
          <p:cNvSpPr>
            <a:spLocks noGrp="1"/>
          </p:cNvSpPr>
          <p:nvPr>
            <p:ph type="title"/>
          </p:nvPr>
        </p:nvSpPr>
        <p:spPr/>
        <p:txBody>
          <a:bodyPr/>
          <a:lstStyle/>
          <a:p>
            <a:pPr algn="ctr"/>
            <a:r>
              <a:rPr lang="en-US" dirty="0">
                <a:solidFill>
                  <a:srgbClr val="5688B6"/>
                </a:solidFill>
              </a:rPr>
              <a:t>Domestic Partners &amp; Medicare</a:t>
            </a:r>
          </a:p>
        </p:txBody>
      </p:sp>
      <p:sp>
        <p:nvSpPr>
          <p:cNvPr id="3" name="Google Shape;1890;g98248893bf_0_800">
            <a:extLst>
              <a:ext uri="{FF2B5EF4-FFF2-40B4-BE49-F238E27FC236}">
                <a16:creationId xmlns:a16="http://schemas.microsoft.com/office/drawing/2014/main" id="{FCDB2ADA-DD7E-C02A-F147-F37A22F6DDAB}"/>
              </a:ext>
            </a:extLst>
          </p:cNvPr>
          <p:cNvSpPr txBox="1"/>
          <p:nvPr/>
        </p:nvSpPr>
        <p:spPr>
          <a:xfrm>
            <a:off x="457187" y="1289524"/>
            <a:ext cx="8229600" cy="4727818"/>
          </a:xfrm>
          <a:prstGeom prst="rect">
            <a:avLst/>
          </a:prstGeom>
          <a:noFill/>
          <a:ln>
            <a:noFill/>
          </a:ln>
        </p:spPr>
        <p:txBody>
          <a:bodyPr spcFirstLastPara="1" wrap="square" lIns="0" tIns="0" rIns="0" bIns="0" anchor="t" anchorCtr="0">
            <a:noAutofit/>
          </a:bodyPr>
          <a:lstStyle/>
          <a:p>
            <a:pPr marL="114300" marR="0" lvl="0" rtl="0">
              <a:lnSpc>
                <a:spcPct val="150000"/>
              </a:lnSpc>
              <a:spcBef>
                <a:spcPts val="0"/>
              </a:spcBef>
              <a:spcAft>
                <a:spcPts val="0"/>
              </a:spcAft>
              <a:buClr>
                <a:srgbClr val="C40E3E"/>
              </a:buClr>
              <a:buSzPts val="1800"/>
            </a:pPr>
            <a:r>
              <a:rPr lang="en-US" sz="2100" b="1" dirty="0">
                <a:solidFill>
                  <a:srgbClr val="5971B3"/>
                </a:solidFill>
              </a:rPr>
              <a:t>Domestic Partnership </a:t>
            </a:r>
            <a:r>
              <a:rPr lang="en-US" sz="2100" b="1" dirty="0">
                <a:solidFill>
                  <a:srgbClr val="C40E3E"/>
                </a:solidFill>
              </a:rPr>
              <a:t>is not federally recognized as a relationship which would trigger a special enrollment period under Medicare.</a:t>
            </a:r>
          </a:p>
          <a:p>
            <a:pPr marL="114300" marR="0" lvl="0" algn="ctr" rtl="0">
              <a:lnSpc>
                <a:spcPct val="150000"/>
              </a:lnSpc>
              <a:spcBef>
                <a:spcPts val="0"/>
              </a:spcBef>
              <a:spcAft>
                <a:spcPts val="0"/>
              </a:spcAft>
              <a:buClr>
                <a:srgbClr val="C40E3E"/>
              </a:buClr>
              <a:buSzPts val="1800"/>
            </a:pPr>
            <a:r>
              <a:rPr lang="en-US" sz="2400" b="1" dirty="0">
                <a:solidFill>
                  <a:srgbClr val="FFC000"/>
                </a:solidFill>
              </a:rPr>
              <a:t>What does this mean?</a:t>
            </a:r>
          </a:p>
          <a:p>
            <a:pPr marL="114300" marR="0" lvl="0" rtl="0">
              <a:lnSpc>
                <a:spcPct val="150000"/>
              </a:lnSpc>
              <a:spcBef>
                <a:spcPts val="0"/>
              </a:spcBef>
              <a:spcAft>
                <a:spcPts val="0"/>
              </a:spcAft>
              <a:buClr>
                <a:srgbClr val="C40E3E"/>
              </a:buClr>
              <a:buSzPts val="1800"/>
            </a:pPr>
            <a:r>
              <a:rPr lang="en-US" sz="2100" b="1" dirty="0">
                <a:solidFill>
                  <a:srgbClr val="C40E3E"/>
                </a:solidFill>
              </a:rPr>
              <a:t>Domestic Partners who are eligible for Medicare and do not enroll when they are initially eligible, </a:t>
            </a:r>
            <a:r>
              <a:rPr lang="en-US" sz="2100" b="1" u="sng" dirty="0">
                <a:solidFill>
                  <a:srgbClr val="C40E3E"/>
                </a:solidFill>
              </a:rPr>
              <a:t>even if they are on active employee benefits</a:t>
            </a:r>
            <a:r>
              <a:rPr lang="en-US" sz="2100" b="1" dirty="0">
                <a:solidFill>
                  <a:srgbClr val="C40E3E"/>
                </a:solidFill>
              </a:rPr>
              <a:t>, may be subject to Medicare late enrollment penalties.  Contact </a:t>
            </a:r>
            <a:r>
              <a:rPr lang="en-US" sz="2100" b="1" dirty="0">
                <a:solidFill>
                  <a:srgbClr val="5971B3"/>
                </a:solidFill>
              </a:rPr>
              <a:t>CMS.gov </a:t>
            </a:r>
            <a:r>
              <a:rPr lang="en-US" sz="2100" b="1" dirty="0">
                <a:solidFill>
                  <a:srgbClr val="C40E3E"/>
                </a:solidFill>
              </a:rPr>
              <a:t>or </a:t>
            </a:r>
            <a:r>
              <a:rPr lang="en-US" sz="2100" b="1" dirty="0">
                <a:solidFill>
                  <a:srgbClr val="5971B3"/>
                </a:solidFill>
              </a:rPr>
              <a:t>1-800-Medicare</a:t>
            </a:r>
            <a:r>
              <a:rPr lang="en-US" sz="2100" b="1" dirty="0">
                <a:solidFill>
                  <a:srgbClr val="C40E3E"/>
                </a:solidFill>
              </a:rPr>
              <a:t> for information.</a:t>
            </a:r>
          </a:p>
          <a:p>
            <a:pPr marL="114300" marR="0" lvl="0" rtl="0">
              <a:lnSpc>
                <a:spcPct val="150000"/>
              </a:lnSpc>
              <a:spcBef>
                <a:spcPts val="0"/>
              </a:spcBef>
              <a:spcAft>
                <a:spcPts val="0"/>
              </a:spcAft>
              <a:buClr>
                <a:srgbClr val="C40E3E"/>
              </a:buClr>
              <a:buSzPts val="1800"/>
            </a:pPr>
            <a:endParaRPr lang="en-US" sz="2100" b="1" dirty="0">
              <a:solidFill>
                <a:srgbClr val="C40E3E"/>
              </a:solidFill>
            </a:endParaRPr>
          </a:p>
          <a:p>
            <a:pPr marL="457200" lvl="1" indent="-342900">
              <a:lnSpc>
                <a:spcPct val="150000"/>
              </a:lnSpc>
              <a:buClr>
                <a:srgbClr val="C40E3E"/>
              </a:buClr>
              <a:buSzPts val="1800"/>
              <a:buFont typeface="Arial" panose="020B0604020202020204" pitchFamily="34" charset="0"/>
              <a:buChar char="•"/>
            </a:pPr>
            <a:endParaRPr lang="en-US" sz="2100" b="1" dirty="0">
              <a:solidFill>
                <a:srgbClr val="00B0F0"/>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extLst>
      <p:ext uri="{BB962C8B-B14F-4D97-AF65-F5344CB8AC3E}">
        <p14:creationId xmlns:p14="http://schemas.microsoft.com/office/powerpoint/2010/main" val="30618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g98248893bf_0_79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1880" name="Google Shape;1880;g98248893bf_0_79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81" name="Google Shape;1881;g98248893bf_0_794"/>
          <p:cNvSpPr txBox="1">
            <a:spLocks noGrp="1"/>
          </p:cNvSpPr>
          <p:nvPr>
            <p:ph type="title"/>
          </p:nvPr>
        </p:nvSpPr>
        <p:spPr>
          <a:xfrm>
            <a:off x="320450" y="2482447"/>
            <a:ext cx="8536500" cy="946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solidFill>
                  <a:srgbClr val="5688B6"/>
                </a:solidFill>
                <a:latin typeface="Freestyle Script" panose="030804020302050B0404" pitchFamily="66" charset="0"/>
              </a:rPr>
              <a:t>EBD</a:t>
            </a:r>
            <a:r>
              <a:rPr lang="en-US" sz="8800" dirty="0">
                <a:solidFill>
                  <a:srgbClr val="5688B6"/>
                </a:solidFill>
                <a:latin typeface="Freestyle Script" panose="030804020302050B0404" pitchFamily="66" charset="0"/>
              </a:rPr>
              <a:t> </a:t>
            </a:r>
            <a:endParaRPr sz="8800" dirty="0">
              <a:solidFill>
                <a:srgbClr val="5688B6"/>
              </a:solidFill>
              <a:latin typeface="Freestyle Script" panose="030804020302050B0404" pitchFamily="66" charset="0"/>
            </a:endParaRPr>
          </a:p>
          <a:p>
            <a:pPr marL="0" lvl="0" indent="0" algn="ctr" rtl="0">
              <a:lnSpc>
                <a:spcPct val="85000"/>
              </a:lnSpc>
              <a:spcBef>
                <a:spcPts val="0"/>
              </a:spcBef>
              <a:spcAft>
                <a:spcPts val="0"/>
              </a:spcAft>
              <a:buClr>
                <a:srgbClr val="C40E3E"/>
              </a:buClr>
              <a:buSzPts val="3600"/>
              <a:buFont typeface="Arial"/>
              <a:buNone/>
            </a:pPr>
            <a:r>
              <a:rPr lang="en-US" sz="9600" dirty="0">
                <a:solidFill>
                  <a:srgbClr val="5688B6"/>
                </a:solidFill>
                <a:latin typeface="Freestyle Script" panose="030804020302050B0404" pitchFamily="66" charset="0"/>
              </a:rPr>
              <a:t>Reminders</a:t>
            </a:r>
            <a:endParaRPr sz="9600" dirty="0">
              <a:solidFill>
                <a:srgbClr val="5688B6"/>
              </a:solidFill>
              <a:latin typeface="Freestyle Script" panose="030804020302050B0404" pitchFamily="66" charset="0"/>
            </a:endParaRPr>
          </a:p>
        </p:txBody>
      </p:sp>
      <p:pic>
        <p:nvPicPr>
          <p:cNvPr id="5" name="Picture 4">
            <a:extLst>
              <a:ext uri="{FF2B5EF4-FFF2-40B4-BE49-F238E27FC236}">
                <a16:creationId xmlns:a16="http://schemas.microsoft.com/office/drawing/2014/main" id="{C0F9644C-A8A2-4CEE-AC4B-5425A8E5DB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348" y="2143991"/>
            <a:ext cx="1125415" cy="946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g98248893bf_0_800"/>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rgbClr val="5688B6"/>
                </a:solidFill>
              </a:rPr>
              <a:t>Reminders</a:t>
            </a:r>
            <a:endParaRPr sz="3400" dirty="0">
              <a:solidFill>
                <a:srgbClr val="5688B6"/>
              </a:solidFill>
            </a:endParaRPr>
          </a:p>
        </p:txBody>
      </p:sp>
      <p:sp>
        <p:nvSpPr>
          <p:cNvPr id="1888" name="Google Shape;1888;g98248893bf_0_800"/>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1889" name="Google Shape;1889;g98248893bf_0_800"/>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890" name="Google Shape;1890;g98248893bf_0_800"/>
          <p:cNvSpPr txBox="1"/>
          <p:nvPr/>
        </p:nvSpPr>
        <p:spPr>
          <a:xfrm>
            <a:off x="457187" y="1030492"/>
            <a:ext cx="8229600" cy="4817152"/>
          </a:xfrm>
          <a:prstGeom prst="rect">
            <a:avLst/>
          </a:prstGeom>
          <a:noFill/>
          <a:ln>
            <a:noFill/>
          </a:ln>
        </p:spPr>
        <p:txBody>
          <a:bodyPr spcFirstLastPara="1" wrap="square" lIns="0" tIns="0" rIns="0" bIns="0" anchor="t" anchorCtr="0">
            <a:noAutofit/>
          </a:bodyPr>
          <a:lstStyle/>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Benefit Guide</a:t>
            </a:r>
            <a:endParaRPr sz="21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Available online for everyone at DBM.Maryland.gov/benefits</a:t>
            </a:r>
            <a:endParaRPr sz="2000" b="1" dirty="0">
              <a:solidFill>
                <a:schemeClr val="accent1"/>
              </a:solidFill>
            </a:endParaRPr>
          </a:p>
          <a:p>
            <a:pPr marL="914400" marR="0" lvl="1" indent="-342900" algn="l" rtl="0">
              <a:lnSpc>
                <a:spcPct val="150000"/>
              </a:lnSpc>
              <a:spcBef>
                <a:spcPts val="0"/>
              </a:spcBef>
              <a:spcAft>
                <a:spcPts val="0"/>
              </a:spcAft>
              <a:buClr>
                <a:srgbClr val="C40E3E"/>
              </a:buClr>
              <a:buSzPts val="1800"/>
              <a:buChar char="○"/>
            </a:pPr>
            <a:r>
              <a:rPr lang="en-US" sz="2000" b="1" dirty="0">
                <a:solidFill>
                  <a:schemeClr val="accent1"/>
                </a:solidFill>
              </a:rPr>
              <a:t>Read the Benefit Guide! </a:t>
            </a:r>
          </a:p>
          <a:p>
            <a:pPr marL="457200" marR="0" lvl="0" indent="-342900" algn="l" rtl="0">
              <a:lnSpc>
                <a:spcPct val="150000"/>
              </a:lnSpc>
              <a:spcBef>
                <a:spcPts val="0"/>
              </a:spcBef>
              <a:spcAft>
                <a:spcPts val="0"/>
              </a:spcAft>
              <a:buClr>
                <a:srgbClr val="C40E3E"/>
              </a:buClr>
              <a:buSzPts val="1800"/>
              <a:buChar char="●"/>
            </a:pPr>
            <a:r>
              <a:rPr lang="en-US" sz="2100" b="1" dirty="0">
                <a:solidFill>
                  <a:srgbClr val="C40E3E"/>
                </a:solidFill>
              </a:rPr>
              <a:t>Contacting EBD</a:t>
            </a:r>
            <a:endParaRPr lang="en-US" sz="2000" b="1" dirty="0">
              <a:solidFill>
                <a:srgbClr val="C40E3E"/>
              </a:solidFill>
            </a:endParaRPr>
          </a:p>
          <a:p>
            <a:pPr marL="914400" marR="0" lvl="1" indent="-342900" algn="l" rtl="0">
              <a:lnSpc>
                <a:spcPct val="150000"/>
              </a:lnSpc>
              <a:spcBef>
                <a:spcPts val="0"/>
              </a:spcBef>
              <a:spcAft>
                <a:spcPts val="0"/>
              </a:spcAft>
              <a:buSzPts val="1800"/>
              <a:buChar char="○"/>
            </a:pPr>
            <a:r>
              <a:rPr lang="en-US" sz="2000" b="1" dirty="0"/>
              <a:t>SPS Ticket System</a:t>
            </a:r>
          </a:p>
          <a:p>
            <a:pPr marL="914400" marR="0" lvl="1" indent="-342900" algn="l" rtl="0">
              <a:lnSpc>
                <a:spcPct val="150000"/>
              </a:lnSpc>
              <a:spcBef>
                <a:spcPts val="0"/>
              </a:spcBef>
              <a:spcAft>
                <a:spcPts val="0"/>
              </a:spcAft>
              <a:buSzPts val="1800"/>
              <a:buChar char="○"/>
            </a:pPr>
            <a:r>
              <a:rPr lang="en-US" sz="2000" b="1" dirty="0"/>
              <a:t>Please refrain from emailing or calling EBD staff directly</a:t>
            </a:r>
            <a:endParaRPr sz="2000" b="1" dirty="0">
              <a:solidFill>
                <a:srgbClr val="C40E3E"/>
              </a:solidFill>
            </a:endParaRPr>
          </a:p>
          <a:p>
            <a:pPr marL="914400" lvl="1" indent="-342900">
              <a:buClr>
                <a:srgbClr val="C40E3E"/>
              </a:buClr>
              <a:buSzPts val="1800"/>
              <a:buChar char="○"/>
            </a:pPr>
            <a:endParaRPr lang="en-US" sz="2000" b="1" dirty="0">
              <a:solidFill>
                <a:schemeClr val="accent1"/>
              </a:solidFill>
            </a:endParaRPr>
          </a:p>
          <a:p>
            <a:pPr marL="457200" lvl="0" indent="-342900">
              <a:buClr>
                <a:srgbClr val="C40E3E"/>
              </a:buClr>
              <a:buSzPts val="1800"/>
              <a:buChar char="●"/>
            </a:pPr>
            <a:r>
              <a:rPr lang="en-US" sz="2100" b="1" dirty="0">
                <a:solidFill>
                  <a:srgbClr val="C40E3E"/>
                </a:solidFill>
              </a:rPr>
              <a:t>ABC’s may complete the Open Enrollment process on behalf of an employee; HOWEVER, an enrollment form must be attached to the open enrollment event</a:t>
            </a:r>
          </a:p>
          <a:p>
            <a:pPr marL="457200" lvl="0" indent="-342900">
              <a:buClr>
                <a:srgbClr val="C40E3E"/>
              </a:buClr>
              <a:buSzPts val="1800"/>
              <a:buChar char="●"/>
            </a:pPr>
            <a:endParaRPr lang="en-US" sz="2100" b="1" dirty="0">
              <a:solidFill>
                <a:srgbClr val="C40E3E"/>
              </a:solidFill>
            </a:endParaRPr>
          </a:p>
          <a:p>
            <a:pPr marL="457200" lvl="0" indent="-342900">
              <a:buClr>
                <a:srgbClr val="C40E3E"/>
              </a:buClr>
              <a:buSzPts val="1800"/>
              <a:buChar char="●"/>
            </a:pPr>
            <a:r>
              <a:rPr lang="en-US" sz="2100" b="1" dirty="0">
                <a:solidFill>
                  <a:srgbClr val="5688B6"/>
                </a:solidFill>
              </a:rPr>
              <a:t>Open Enrollment closes at</a:t>
            </a:r>
            <a:r>
              <a:rPr lang="en-US" sz="2100" b="1" dirty="0">
                <a:solidFill>
                  <a:srgbClr val="00B0F0"/>
                </a:solidFill>
              </a:rPr>
              <a:t> </a:t>
            </a:r>
            <a:r>
              <a:rPr lang="en-US" sz="2100" b="1" u="sng" dirty="0">
                <a:solidFill>
                  <a:srgbClr val="00B0F0"/>
                </a:solidFill>
              </a:rPr>
              <a:t>5pm</a:t>
            </a:r>
            <a:r>
              <a:rPr lang="en-US" sz="2100" b="1" dirty="0">
                <a:solidFill>
                  <a:srgbClr val="00B0F0"/>
                </a:solidFill>
              </a:rPr>
              <a:t> </a:t>
            </a:r>
            <a:r>
              <a:rPr lang="en-US" sz="2100" b="1" dirty="0">
                <a:solidFill>
                  <a:srgbClr val="5688B6"/>
                </a:solidFill>
              </a:rPr>
              <a:t>on November 9</a:t>
            </a:r>
            <a:r>
              <a:rPr lang="en-US" sz="2100" b="1" baseline="30000" dirty="0">
                <a:solidFill>
                  <a:srgbClr val="5688B6"/>
                </a:solidFill>
              </a:rPr>
              <a:t>th</a:t>
            </a:r>
            <a:r>
              <a:rPr lang="en-US" sz="2100" b="1" dirty="0">
                <a:solidFill>
                  <a:srgbClr val="5688B6"/>
                </a:solidFill>
              </a:rPr>
              <a:t>!</a:t>
            </a: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lnSpc>
                <a:spcPct val="150000"/>
              </a:lnSpc>
              <a:spcBef>
                <a:spcPts val="0"/>
              </a:spcBef>
              <a:spcAft>
                <a:spcPts val="0"/>
              </a:spcAft>
              <a:buNone/>
            </a:pPr>
            <a:endParaRPr sz="2800" dirty="0">
              <a:solidFill>
                <a:srgbClr val="C40E3E"/>
              </a:solidFill>
            </a:endParaRPr>
          </a:p>
          <a:p>
            <a:pPr marL="457200" marR="0" lvl="0" indent="0" algn="l" rtl="0">
              <a:lnSpc>
                <a:spcPct val="150000"/>
              </a:lnSpc>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2800" dirty="0">
              <a:solidFill>
                <a:srgbClr val="C40E3E"/>
              </a:solidFill>
            </a:endParaRPr>
          </a:p>
          <a:p>
            <a:pPr marL="0" marR="0" lvl="0" indent="0" algn="l" rtl="0">
              <a:spcBef>
                <a:spcPts val="0"/>
              </a:spcBef>
              <a:spcAft>
                <a:spcPts val="0"/>
              </a:spcAft>
              <a:buNone/>
            </a:pPr>
            <a:endParaRPr sz="1600" dirty="0">
              <a:solidFill>
                <a:srgbClr val="C40E3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8"/>
          <p:cNvSpPr txBox="1">
            <a:spLocks noGrp="1"/>
          </p:cNvSpPr>
          <p:nvPr>
            <p:ph type="body" idx="1"/>
          </p:nvPr>
        </p:nvSpPr>
        <p:spPr>
          <a:xfrm>
            <a:off x="457200" y="1847719"/>
            <a:ext cx="3977640" cy="4650565"/>
          </a:xfrm>
          <a:prstGeom prst="rect">
            <a:avLst/>
          </a:prstGeom>
          <a:noFill/>
          <a:ln>
            <a:noFill/>
          </a:ln>
        </p:spPr>
        <p:txBody>
          <a:bodyPr spcFirstLastPara="1" wrap="square" lIns="91425" tIns="45700" rIns="91425" bIns="45700" anchor="t" anchorCtr="0">
            <a:normAutofit fontScale="92500"/>
          </a:bodyPr>
          <a:lstStyle/>
          <a:p>
            <a:pPr marL="169862" lvl="0" indent="-169862" algn="l" rtl="0">
              <a:lnSpc>
                <a:spcPct val="115000"/>
              </a:lnSpc>
              <a:spcBef>
                <a:spcPts val="320"/>
              </a:spcBef>
              <a:spcAft>
                <a:spcPts val="0"/>
              </a:spcAft>
              <a:buClr>
                <a:srgbClr val="D55374"/>
              </a:buClr>
              <a:buSzPts val="1600"/>
              <a:buFont typeface="Arial"/>
              <a:buChar char="•"/>
            </a:pPr>
            <a:r>
              <a:rPr lang="en-US" sz="2000" dirty="0">
                <a:solidFill>
                  <a:schemeClr val="accent1"/>
                </a:solidFill>
              </a:rPr>
              <a:t>Important Dates:</a:t>
            </a:r>
          </a:p>
          <a:p>
            <a:pPr marL="0" lvl="0" indent="0" algn="l" rtl="0">
              <a:lnSpc>
                <a:spcPct val="115000"/>
              </a:lnSpc>
              <a:spcBef>
                <a:spcPts val="320"/>
              </a:spcBef>
              <a:spcAft>
                <a:spcPts val="0"/>
              </a:spcAft>
              <a:buClr>
                <a:srgbClr val="D55374"/>
              </a:buClr>
              <a:buSzPts val="1600"/>
              <a:buNone/>
            </a:pPr>
            <a:endParaRPr lang="en-US" sz="1400" dirty="0">
              <a:solidFill>
                <a:schemeClr val="bg2"/>
              </a:solidFill>
            </a:endParaRPr>
          </a:p>
          <a:p>
            <a:pPr marL="627062" lvl="1" indent="-169862">
              <a:lnSpc>
                <a:spcPct val="115000"/>
              </a:lnSpc>
              <a:spcBef>
                <a:spcPts val="0"/>
              </a:spcBef>
              <a:spcAft>
                <a:spcPts val="600"/>
              </a:spcAft>
              <a:buClr>
                <a:srgbClr val="D55374"/>
              </a:buClr>
              <a:buSzPts val="1600"/>
              <a:buFont typeface="Arial"/>
              <a:buChar char="•"/>
            </a:pPr>
            <a:r>
              <a:rPr lang="en-US" dirty="0">
                <a:solidFill>
                  <a:schemeClr val="accent1"/>
                </a:solidFill>
              </a:rPr>
              <a:t>October 16</a:t>
            </a:r>
            <a:r>
              <a:rPr lang="en-US" dirty="0">
                <a:solidFill>
                  <a:schemeClr val="bg2"/>
                </a:solidFill>
              </a:rPr>
              <a:t>: Open Enrollment begins </a:t>
            </a:r>
          </a:p>
          <a:p>
            <a:pPr marL="627062" lvl="1" indent="-169862">
              <a:lnSpc>
                <a:spcPct val="115000"/>
              </a:lnSpc>
              <a:spcBef>
                <a:spcPts val="0"/>
              </a:spcBef>
              <a:spcAft>
                <a:spcPts val="600"/>
              </a:spcAft>
              <a:buClr>
                <a:srgbClr val="D55374"/>
              </a:buClr>
              <a:buSzPts val="1600"/>
              <a:buFont typeface="Arial"/>
              <a:buChar char="•"/>
            </a:pPr>
            <a:r>
              <a:rPr lang="en-US" dirty="0">
                <a:solidFill>
                  <a:schemeClr val="accent1"/>
                </a:solidFill>
              </a:rPr>
              <a:t>November 9</a:t>
            </a:r>
            <a:r>
              <a:rPr lang="en-US" dirty="0">
                <a:solidFill>
                  <a:schemeClr val="bg2"/>
                </a:solidFill>
              </a:rPr>
              <a:t>: Open Enrollment closes at    5 pm </a:t>
            </a: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More than </a:t>
            </a:r>
            <a:r>
              <a:rPr lang="en-US" dirty="0">
                <a:solidFill>
                  <a:schemeClr val="bg2"/>
                </a:solidFill>
                <a:highlight>
                  <a:srgbClr val="FFFF00"/>
                </a:highlight>
              </a:rPr>
              <a:t>4,000</a:t>
            </a:r>
            <a:r>
              <a:rPr lang="en-US" dirty="0">
                <a:solidFill>
                  <a:schemeClr val="bg2"/>
                </a:solidFill>
              </a:rPr>
              <a:t> employees have qualified under the ACA measurement period </a:t>
            </a:r>
            <a:endParaRPr lang="en-US" b="1" dirty="0">
              <a:solidFill>
                <a:schemeClr val="bg2"/>
              </a:solidFill>
            </a:endParaRPr>
          </a:p>
          <a:p>
            <a:pPr marL="627062" lvl="1" indent="-169862">
              <a:lnSpc>
                <a:spcPct val="115000"/>
              </a:lnSpc>
              <a:spcBef>
                <a:spcPts val="0"/>
              </a:spcBef>
              <a:spcAft>
                <a:spcPts val="600"/>
              </a:spcAft>
              <a:buClr>
                <a:srgbClr val="D55374"/>
              </a:buClr>
              <a:buSzPts val="1600"/>
              <a:buFont typeface="Arial"/>
              <a:buChar char="•"/>
            </a:pPr>
            <a:r>
              <a:rPr lang="en-US" dirty="0">
                <a:solidFill>
                  <a:schemeClr val="bg2"/>
                </a:solidFill>
              </a:rPr>
              <a:t>Dependent Verification Review (DVR) …</a:t>
            </a:r>
            <a:r>
              <a:rPr lang="en-US" b="1" dirty="0">
                <a:solidFill>
                  <a:schemeClr val="bg2"/>
                </a:solidFill>
              </a:rPr>
              <a:t>ongoing</a:t>
            </a:r>
          </a:p>
          <a:p>
            <a:pPr marL="627062" lvl="1" indent="-169862">
              <a:lnSpc>
                <a:spcPct val="115000"/>
              </a:lnSpc>
              <a:spcBef>
                <a:spcPts val="0"/>
              </a:spcBef>
              <a:spcAft>
                <a:spcPts val="600"/>
              </a:spcAft>
              <a:buClr>
                <a:srgbClr val="D55374"/>
              </a:buClr>
              <a:buSzPts val="1600"/>
              <a:buFont typeface="Arial"/>
              <a:buChar char="•"/>
            </a:pPr>
            <a:endParaRPr lang="en-US" b="1" dirty="0">
              <a:solidFill>
                <a:schemeClr val="bg2"/>
              </a:solidFill>
            </a:endParaRPr>
          </a:p>
          <a:p>
            <a:pPr marL="627062" lvl="1" indent="-169862">
              <a:lnSpc>
                <a:spcPct val="115000"/>
              </a:lnSpc>
              <a:spcBef>
                <a:spcPts val="320"/>
              </a:spcBef>
              <a:buClr>
                <a:srgbClr val="D55374"/>
              </a:buClr>
              <a:buSzPts val="1600"/>
              <a:buFont typeface="Arial"/>
              <a:buChar char="•"/>
            </a:pPr>
            <a:endParaRPr lang="en-US" b="1" dirty="0">
              <a:solidFill>
                <a:schemeClr val="bg2"/>
              </a:solidFill>
            </a:endParaRPr>
          </a:p>
          <a:p>
            <a:pPr marL="627062" lvl="1" indent="-169862">
              <a:lnSpc>
                <a:spcPct val="115000"/>
              </a:lnSpc>
              <a:spcBef>
                <a:spcPts val="320"/>
              </a:spcBef>
              <a:buClr>
                <a:srgbClr val="D55374"/>
              </a:buClr>
              <a:buSzPts val="1600"/>
              <a:buFont typeface="Arial"/>
              <a:buChar char="•"/>
            </a:pPr>
            <a:r>
              <a:rPr lang="en-US" dirty="0">
                <a:solidFill>
                  <a:schemeClr val="bg2"/>
                </a:solidFill>
              </a:rPr>
              <a:t>All materials available online as of  October 12</a:t>
            </a:r>
            <a:r>
              <a:rPr lang="en-US" baseline="30000" dirty="0">
                <a:solidFill>
                  <a:schemeClr val="bg2"/>
                </a:solidFill>
              </a:rPr>
              <a:t>th</a:t>
            </a:r>
            <a:r>
              <a:rPr lang="en-US" dirty="0">
                <a:solidFill>
                  <a:schemeClr val="bg2"/>
                </a:solidFill>
              </a:rPr>
              <a:t> </a:t>
            </a:r>
            <a:endParaRPr lang="en-US" sz="1400" dirty="0">
              <a:solidFill>
                <a:schemeClr val="accent1"/>
              </a:solidFill>
            </a:endParaRPr>
          </a:p>
          <a:p>
            <a:pPr marL="457200" lvl="1" indent="0">
              <a:lnSpc>
                <a:spcPct val="115000"/>
              </a:lnSpc>
              <a:spcBef>
                <a:spcPts val="0"/>
              </a:spcBef>
              <a:spcAft>
                <a:spcPts val="600"/>
              </a:spcAft>
              <a:buClr>
                <a:srgbClr val="D55374"/>
              </a:buClr>
              <a:buSzPts val="1600"/>
              <a:buNone/>
            </a:pPr>
            <a:endParaRPr lang="en-US" sz="1400" dirty="0">
              <a:solidFill>
                <a:schemeClr val="accent1"/>
              </a:solidFill>
            </a:endParaRPr>
          </a:p>
          <a:p>
            <a:pPr marL="457200" lvl="1" indent="0">
              <a:lnSpc>
                <a:spcPct val="115000"/>
              </a:lnSpc>
              <a:spcBef>
                <a:spcPts val="0"/>
              </a:spcBef>
              <a:spcAft>
                <a:spcPts val="600"/>
              </a:spcAft>
              <a:buClr>
                <a:srgbClr val="D55374"/>
              </a:buClr>
              <a:buSzPts val="1600"/>
              <a:buNone/>
            </a:pPr>
            <a:r>
              <a:rPr lang="en-US" sz="1400" dirty="0">
                <a:solidFill>
                  <a:schemeClr val="accent1"/>
                </a:solidFill>
              </a:rPr>
              <a:t>Printed materials mailed only to Retirees and COBRA participants</a:t>
            </a:r>
            <a:endParaRPr lang="en-US" b="1" dirty="0">
              <a:solidFill>
                <a:schemeClr val="bg2"/>
              </a:solidFill>
            </a:endParaRPr>
          </a:p>
        </p:txBody>
      </p:sp>
      <p:sp>
        <p:nvSpPr>
          <p:cNvPr id="1413" name="Google Shape;1413;p8"/>
          <p:cNvSpPr txBox="1">
            <a:spLocks noGrp="1"/>
          </p:cNvSpPr>
          <p:nvPr>
            <p:ph type="body" idx="2"/>
          </p:nvPr>
        </p:nvSpPr>
        <p:spPr>
          <a:xfrm>
            <a:off x="4709159" y="1847719"/>
            <a:ext cx="4115245" cy="4436853"/>
          </a:xfrm>
          <a:prstGeom prst="rect">
            <a:avLst/>
          </a:prstGeom>
          <a:noFill/>
          <a:ln>
            <a:noFill/>
          </a:ln>
        </p:spPr>
        <p:txBody>
          <a:bodyPr spcFirstLastPara="1" wrap="square" lIns="91425" tIns="45700" rIns="91425" bIns="45700" anchor="t" anchorCtr="0">
            <a:normAutofit/>
          </a:bodyPr>
          <a:lstStyle/>
          <a:p>
            <a:pPr marL="169862" lvl="0" indent="-169862" algn="l" rtl="0">
              <a:lnSpc>
                <a:spcPct val="115000"/>
              </a:lnSpc>
              <a:spcBef>
                <a:spcPts val="320"/>
              </a:spcBef>
              <a:spcAft>
                <a:spcPts val="0"/>
              </a:spcAft>
              <a:buClr>
                <a:srgbClr val="D55374"/>
              </a:buClr>
              <a:buSzPts val="1600"/>
              <a:buFont typeface="Arial"/>
              <a:buChar char="•"/>
            </a:pPr>
            <a:r>
              <a:rPr lang="en-US" dirty="0">
                <a:solidFill>
                  <a:srgbClr val="00B0F0"/>
                </a:solidFill>
              </a:rPr>
              <a:t>    Hybrid Campaign</a:t>
            </a:r>
          </a:p>
          <a:p>
            <a:pPr marL="457200" lvl="1" indent="0">
              <a:lnSpc>
                <a:spcPct val="115000"/>
              </a:lnSpc>
              <a:spcBef>
                <a:spcPts val="320"/>
              </a:spcBef>
              <a:buClr>
                <a:srgbClr val="D55374"/>
              </a:buClr>
              <a:buSzPts val="1600"/>
              <a:buNone/>
            </a:pPr>
            <a:r>
              <a:rPr lang="en-US" dirty="0">
                <a:solidFill>
                  <a:srgbClr val="00B0F0"/>
                </a:solidFill>
              </a:rPr>
              <a:t>~ Virtual</a:t>
            </a:r>
            <a:endParaRPr lang="en-US" b="1" dirty="0">
              <a:solidFill>
                <a:srgbClr val="00B0F0"/>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On-Demand Open Enrollment Materials &amp; Videos at </a:t>
            </a:r>
            <a:r>
              <a:rPr lang="en-US" b="1" dirty="0">
                <a:solidFill>
                  <a:schemeClr val="bg2"/>
                </a:solidFill>
              </a:rPr>
              <a:t>mymdbenefits.com </a:t>
            </a:r>
          </a:p>
          <a:p>
            <a:pPr marL="627062" lvl="1" indent="-169862">
              <a:lnSpc>
                <a:spcPct val="115000"/>
              </a:lnSpc>
              <a:spcBef>
                <a:spcPts val="320"/>
              </a:spcBef>
              <a:buClr>
                <a:srgbClr val="D55374"/>
              </a:buClr>
              <a:buSzPts val="1600"/>
              <a:buFont typeface="Arial"/>
              <a:buChar char="•"/>
            </a:pPr>
            <a:r>
              <a:rPr lang="en-US" dirty="0">
                <a:solidFill>
                  <a:schemeClr val="bg2"/>
                </a:solidFill>
              </a:rPr>
              <a:t>Virtual meetings offered by all carriers between October 16</a:t>
            </a:r>
            <a:r>
              <a:rPr lang="en-US" baseline="30000" dirty="0">
                <a:solidFill>
                  <a:schemeClr val="bg2"/>
                </a:solidFill>
              </a:rPr>
              <a:t>th</a:t>
            </a:r>
            <a:r>
              <a:rPr lang="en-US" dirty="0">
                <a:solidFill>
                  <a:schemeClr val="bg2"/>
                </a:solidFill>
              </a:rPr>
              <a:t> and November 6</a:t>
            </a:r>
            <a:r>
              <a:rPr lang="en-US" baseline="30000" dirty="0">
                <a:solidFill>
                  <a:schemeClr val="bg2"/>
                </a:solidFill>
              </a:rPr>
              <a:t>th</a:t>
            </a:r>
            <a:endParaRPr lang="en-US" sz="1600" dirty="0">
              <a:solidFill>
                <a:schemeClr val="bg2"/>
              </a:solidFill>
            </a:endParaRPr>
          </a:p>
          <a:p>
            <a:pPr marL="457200" lvl="1" indent="0">
              <a:lnSpc>
                <a:spcPct val="115000"/>
              </a:lnSpc>
              <a:spcBef>
                <a:spcPts val="320"/>
              </a:spcBef>
              <a:buClr>
                <a:srgbClr val="D55374"/>
              </a:buClr>
              <a:buSzPts val="1600"/>
              <a:buNone/>
            </a:pPr>
            <a:r>
              <a:rPr lang="en-US" dirty="0">
                <a:solidFill>
                  <a:schemeClr val="bg2"/>
                </a:solidFill>
              </a:rPr>
              <a:t>    Home Page.</a:t>
            </a:r>
          </a:p>
          <a:p>
            <a:pPr marL="457200" lvl="1" indent="0">
              <a:lnSpc>
                <a:spcPct val="115000"/>
              </a:lnSpc>
              <a:spcBef>
                <a:spcPts val="320"/>
              </a:spcBef>
              <a:buClr>
                <a:srgbClr val="D55374"/>
              </a:buClr>
              <a:buSzPts val="1600"/>
              <a:buNone/>
            </a:pPr>
            <a:endParaRPr lang="en-US" dirty="0">
              <a:solidFill>
                <a:schemeClr val="bg2"/>
              </a:solidFill>
            </a:endParaRP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457200" lvl="1" indent="0">
              <a:lnSpc>
                <a:spcPct val="115000"/>
              </a:lnSpc>
              <a:spcBef>
                <a:spcPts val="320"/>
              </a:spcBef>
              <a:buClr>
                <a:srgbClr val="D55374"/>
              </a:buClr>
              <a:buSzPts val="1600"/>
              <a:buNone/>
            </a:pPr>
            <a:endParaRPr lang="en-US" sz="1600" dirty="0">
              <a:solidFill>
                <a:schemeClr val="accent1"/>
              </a:solidFill>
            </a:endParaRPr>
          </a:p>
          <a:p>
            <a:pPr marL="627062" lvl="1" indent="-169862">
              <a:lnSpc>
                <a:spcPct val="115000"/>
              </a:lnSpc>
              <a:spcBef>
                <a:spcPts val="320"/>
              </a:spcBef>
              <a:buClr>
                <a:srgbClr val="D55374"/>
              </a:buClr>
              <a:buSzPts val="1600"/>
              <a:buFont typeface="Arial"/>
              <a:buChar char="•"/>
            </a:pPr>
            <a:endParaRPr sz="1600" dirty="0">
              <a:solidFill>
                <a:schemeClr val="bg2"/>
              </a:solidFill>
              <a:highlight>
                <a:srgbClr val="FFFF00"/>
              </a:highlight>
            </a:endParaRPr>
          </a:p>
          <a:p>
            <a:pPr marL="0" lvl="0" indent="0" algn="l" rtl="0">
              <a:lnSpc>
                <a:spcPct val="115000"/>
              </a:lnSpc>
              <a:spcBef>
                <a:spcPts val="320"/>
              </a:spcBef>
              <a:spcAft>
                <a:spcPts val="0"/>
              </a:spcAft>
              <a:buClr>
                <a:srgbClr val="D55374"/>
              </a:buClr>
              <a:buSzPts val="1600"/>
              <a:buNone/>
            </a:pPr>
            <a:endParaRPr b="1" dirty="0">
              <a:solidFill>
                <a:schemeClr val="bg2"/>
              </a:solidFill>
            </a:endParaRPr>
          </a:p>
        </p:txBody>
      </p:sp>
      <p:sp>
        <p:nvSpPr>
          <p:cNvPr id="1414" name="Google Shape;1414;p8"/>
          <p:cNvSpPr txBox="1">
            <a:spLocks noGrp="1"/>
          </p:cNvSpPr>
          <p:nvPr>
            <p:ph type="title"/>
          </p:nvPr>
        </p:nvSpPr>
        <p:spPr>
          <a:xfrm>
            <a:off x="457200" y="552137"/>
            <a:ext cx="7659384" cy="850233"/>
          </a:xfrm>
          <a:prstGeom prst="rect">
            <a:avLst/>
          </a:prstGeom>
          <a:noFill/>
          <a:ln>
            <a:noFill/>
          </a:ln>
        </p:spPr>
        <p:txBody>
          <a:bodyPr spcFirstLastPara="1" wrap="square" lIns="0" tIns="0" rIns="0" bIns="0" anchor="t" anchorCtr="0">
            <a:spAutoFit/>
          </a:bodyPr>
          <a:lstStyle/>
          <a:p>
            <a:pPr marL="0" lvl="0" indent="0" rtl="0">
              <a:spcBef>
                <a:spcPts val="0"/>
              </a:spcBef>
              <a:spcAft>
                <a:spcPts val="0"/>
              </a:spcAft>
              <a:buClr>
                <a:schemeClr val="dk1"/>
              </a:buClr>
              <a:buSzPts val="3600"/>
              <a:buFont typeface="Arial"/>
              <a:buNone/>
            </a:pPr>
            <a:r>
              <a:rPr lang="en-US" sz="3500" dirty="0">
                <a:solidFill>
                  <a:schemeClr val="accent1"/>
                </a:solidFill>
              </a:rPr>
              <a:t>Open Enrollment</a:t>
            </a:r>
            <a:br>
              <a:rPr lang="en-US" sz="3500" dirty="0">
                <a:solidFill>
                  <a:schemeClr val="accent1"/>
                </a:solidFill>
              </a:rPr>
            </a:br>
            <a:endParaRPr dirty="0">
              <a:solidFill>
                <a:schemeClr val="tx1"/>
              </a:solidFill>
            </a:endParaRPr>
          </a:p>
        </p:txBody>
      </p:sp>
      <p:sp>
        <p:nvSpPr>
          <p:cNvPr id="1415" name="Google Shape;1415;p8"/>
          <p:cNvSpPr txBox="1">
            <a:spLocks noGrp="1"/>
          </p:cNvSpPr>
          <p:nvPr>
            <p:ph type="sldNum" idx="12"/>
          </p:nvPr>
        </p:nvSpPr>
        <p:spPr>
          <a:xfrm>
            <a:off x="267287" y="6498284"/>
            <a:ext cx="110608" cy="107722"/>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fld id="{00000000-1234-1234-1234-123412341234}" type="slidenum">
              <a:rPr lang="en-US"/>
              <a:t>4</a:t>
            </a:fld>
            <a:endParaRPr/>
          </a:p>
        </p:txBody>
      </p:sp>
      <p:sp>
        <p:nvSpPr>
          <p:cNvPr id="1416" name="Google Shape;1416;p8"/>
          <p:cNvSpPr txBox="1">
            <a:spLocks noGrp="1"/>
          </p:cNvSpPr>
          <p:nvPr>
            <p:ph type="ftr" idx="11"/>
          </p:nvPr>
        </p:nvSpPr>
        <p:spPr>
          <a:xfrm>
            <a:off x="952419" y="6513673"/>
            <a:ext cx="3619581" cy="92333"/>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1" name="Google Shape;1414;p8">
            <a:extLst>
              <a:ext uri="{FF2B5EF4-FFF2-40B4-BE49-F238E27FC236}">
                <a16:creationId xmlns:a16="http://schemas.microsoft.com/office/drawing/2014/main" id="{6E6B1028-0B33-45BD-AFED-787CFFBD440B}"/>
              </a:ext>
            </a:extLst>
          </p:cNvPr>
          <p:cNvSpPr txBox="1">
            <a:spLocks/>
          </p:cNvSpPr>
          <p:nvPr/>
        </p:nvSpPr>
        <p:spPr>
          <a:xfrm>
            <a:off x="816746" y="1109709"/>
            <a:ext cx="7722105" cy="85023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C40E3E"/>
              </a:buClr>
              <a:buSzPts val="3000"/>
              <a:buFont typeface="Arial"/>
              <a:buNone/>
              <a:defRPr sz="3000" b="1" i="0" u="none" strike="noStrike" cap="none">
                <a:solidFill>
                  <a:srgbClr val="C40E3E"/>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3600"/>
            </a:pPr>
            <a:r>
              <a:rPr lang="en-US" sz="3500" dirty="0">
                <a:solidFill>
                  <a:schemeClr val="accent2"/>
                </a:solidFill>
              </a:rPr>
              <a:t>October 16 - November 9, 2023</a:t>
            </a:r>
            <a:br>
              <a:rPr lang="en-US" sz="3500" dirty="0">
                <a:solidFill>
                  <a:schemeClr val="accent1"/>
                </a:solidFill>
              </a:rPr>
            </a:br>
            <a:endParaRPr lang="en-US" dirty="0">
              <a:solidFill>
                <a:schemeClr val="tx1"/>
              </a:solidFill>
            </a:endParaRPr>
          </a:p>
        </p:txBody>
      </p:sp>
      <p:pic>
        <p:nvPicPr>
          <p:cNvPr id="5" name="Picture 4">
            <a:extLst>
              <a:ext uri="{FF2B5EF4-FFF2-40B4-BE49-F238E27FC236}">
                <a16:creationId xmlns:a16="http://schemas.microsoft.com/office/drawing/2014/main" id="{9AB75DDE-7334-7CFD-1B2D-D221F921AFAD}"/>
              </a:ext>
            </a:extLst>
          </p:cNvPr>
          <p:cNvPicPr>
            <a:picLocks noChangeAspect="1"/>
          </p:cNvPicPr>
          <p:nvPr/>
        </p:nvPicPr>
        <p:blipFill>
          <a:blip r:embed="rId3"/>
          <a:stretch>
            <a:fillRect/>
          </a:stretch>
        </p:blipFill>
        <p:spPr>
          <a:xfrm>
            <a:off x="6471359" y="3532804"/>
            <a:ext cx="295422" cy="395844"/>
          </a:xfrm>
          <a:prstGeom prst="rect">
            <a:avLst/>
          </a:prstGeom>
        </p:spPr>
      </p:pic>
      <p:sp>
        <p:nvSpPr>
          <p:cNvPr id="2" name="Google Shape;1413;p8">
            <a:extLst>
              <a:ext uri="{FF2B5EF4-FFF2-40B4-BE49-F238E27FC236}">
                <a16:creationId xmlns:a16="http://schemas.microsoft.com/office/drawing/2014/main" id="{9E1D982E-8A40-703E-A38D-A89082343D0F}"/>
              </a:ext>
            </a:extLst>
          </p:cNvPr>
          <p:cNvSpPr txBox="1">
            <a:spLocks/>
          </p:cNvSpPr>
          <p:nvPr/>
        </p:nvSpPr>
        <p:spPr>
          <a:xfrm>
            <a:off x="4677798" y="4333718"/>
            <a:ext cx="4115245" cy="443685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320"/>
              </a:spcBef>
              <a:spcAft>
                <a:spcPts val="0"/>
              </a:spcAft>
              <a:buClr>
                <a:srgbClr val="D55374"/>
              </a:buClr>
              <a:buSzPts val="1600"/>
              <a:buFont typeface="Arial"/>
              <a:buChar char="•"/>
              <a:defRPr sz="1600" b="0" i="0" u="none" strike="noStrike" cap="none">
                <a:solidFill>
                  <a:srgbClr val="D55374"/>
                </a:solidFill>
                <a:latin typeface="Arial"/>
                <a:ea typeface="Arial"/>
                <a:cs typeface="Arial"/>
                <a:sym typeface="Arial"/>
              </a:defRPr>
            </a:lvl1pPr>
            <a:lvl2pPr marL="914400" marR="0" lvl="1" indent="-317500" algn="l" rtl="0">
              <a:lnSpc>
                <a:spcPct val="100000"/>
              </a:lnSpc>
              <a:spcBef>
                <a:spcPts val="280"/>
              </a:spcBef>
              <a:spcAft>
                <a:spcPts val="0"/>
              </a:spcAft>
              <a:buClr>
                <a:srgbClr val="231F20"/>
              </a:buClr>
              <a:buSzPts val="1400"/>
              <a:buFont typeface="Arial"/>
              <a:buChar char="–"/>
              <a:defRPr sz="1400" b="0" i="0" u="none" strike="noStrike" cap="none">
                <a:solidFill>
                  <a:srgbClr val="231F20"/>
                </a:solidFill>
                <a:latin typeface="Arial"/>
                <a:ea typeface="Arial"/>
                <a:cs typeface="Arial"/>
                <a:sym typeface="Arial"/>
              </a:defRPr>
            </a:lvl2pPr>
            <a:lvl3pPr marL="1371600" marR="0" lvl="2" indent="-304800" algn="l" rtl="0">
              <a:lnSpc>
                <a:spcPct val="100000"/>
              </a:lnSpc>
              <a:spcBef>
                <a:spcPts val="240"/>
              </a:spcBef>
              <a:spcAft>
                <a:spcPts val="0"/>
              </a:spcAft>
              <a:buClr>
                <a:srgbClr val="231F20"/>
              </a:buClr>
              <a:buSzPts val="1200"/>
              <a:buFont typeface="Arial"/>
              <a:buChar char="•"/>
              <a:defRPr sz="1200" b="0" i="0" u="none" strike="noStrike" cap="none">
                <a:solidFill>
                  <a:srgbClr val="231F20"/>
                </a:solidFill>
                <a:latin typeface="Arial"/>
                <a:ea typeface="Arial"/>
                <a:cs typeface="Arial"/>
                <a:sym typeface="Arial"/>
              </a:defRPr>
            </a:lvl3pPr>
            <a:lvl4pPr marL="1828800" marR="0" lvl="3" indent="-298450" algn="l" rtl="0">
              <a:lnSpc>
                <a:spcPct val="100000"/>
              </a:lnSpc>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4pPr>
            <a:lvl5pPr marL="2286000" marR="0" lvl="4" indent="-298450" algn="l" rtl="0">
              <a:lnSpc>
                <a:spcPct val="100000"/>
              </a:lnSpc>
              <a:spcBef>
                <a:spcPts val="220"/>
              </a:spcBef>
              <a:spcAft>
                <a:spcPts val="0"/>
              </a:spcAft>
              <a:buClr>
                <a:srgbClr val="231F20"/>
              </a:buClr>
              <a:buSzPts val="1100"/>
              <a:buFont typeface="Arial"/>
              <a:buChar char="»"/>
              <a:defRPr sz="1100" b="0" i="0" u="none" strike="noStrike" cap="none">
                <a:solidFill>
                  <a:srgbClr val="231F20"/>
                </a:solidFill>
                <a:latin typeface="Arial"/>
                <a:ea typeface="Arial"/>
                <a:cs typeface="Arial"/>
                <a:sym typeface="Arial"/>
              </a:defRPr>
            </a:lvl5pPr>
            <a:lvl6pPr marL="2743200" marR="0" lvl="5" indent="-298450" algn="l" rtl="0">
              <a:lnSpc>
                <a:spcPct val="100000"/>
              </a:lnSpc>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6pPr>
            <a:lvl7pPr marL="3200400" marR="0" lvl="6" indent="-298450" algn="l" rtl="0">
              <a:lnSpc>
                <a:spcPct val="100000"/>
              </a:lnSpc>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7pPr>
            <a:lvl8pPr marL="3657600" marR="0" lvl="7" indent="-298450" algn="l" rtl="0">
              <a:lnSpc>
                <a:spcPct val="100000"/>
              </a:lnSpc>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8pPr>
            <a:lvl9pPr marL="4114800" marR="0" lvl="8" indent="-298450" algn="l" rtl="0">
              <a:lnSpc>
                <a:spcPct val="100000"/>
              </a:lnSpc>
              <a:spcBef>
                <a:spcPts val="22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9pPr>
          </a:lstStyle>
          <a:p>
            <a:pPr marL="0" indent="0">
              <a:lnSpc>
                <a:spcPct val="115000"/>
              </a:lnSpc>
              <a:buNone/>
            </a:pPr>
            <a:r>
              <a:rPr lang="en-US" sz="1400" dirty="0">
                <a:solidFill>
                  <a:srgbClr val="00B0F0"/>
                </a:solidFill>
              </a:rPr>
              <a:t>         ~ In-person</a:t>
            </a:r>
            <a:endParaRPr lang="en-US" sz="1400" b="1" dirty="0">
              <a:solidFill>
                <a:srgbClr val="00B0F0"/>
              </a:solidFill>
            </a:endParaRPr>
          </a:p>
          <a:p>
            <a:pPr marL="627062" lvl="1" indent="-169862">
              <a:lnSpc>
                <a:spcPct val="115000"/>
              </a:lnSpc>
              <a:spcBef>
                <a:spcPts val="320"/>
              </a:spcBef>
              <a:buClr>
                <a:srgbClr val="D55374"/>
              </a:buClr>
              <a:buSzPts val="1600"/>
              <a:buFont typeface="Arial"/>
              <a:buChar char="•"/>
            </a:pPr>
            <a:r>
              <a:rPr lang="en-US" b="1" dirty="0">
                <a:solidFill>
                  <a:schemeClr val="accent1"/>
                </a:solidFill>
              </a:rPr>
              <a:t>10 locations throughout the State</a:t>
            </a:r>
            <a:endParaRPr lang="en-US" b="1" dirty="0">
              <a:solidFill>
                <a:schemeClr val="bg2"/>
              </a:solidFill>
            </a:endParaRPr>
          </a:p>
          <a:p>
            <a:pPr marL="627062" lvl="1" indent="-169862">
              <a:lnSpc>
                <a:spcPct val="115000"/>
              </a:lnSpc>
              <a:spcBef>
                <a:spcPts val="320"/>
              </a:spcBef>
              <a:buClr>
                <a:srgbClr val="D55374"/>
              </a:buClr>
              <a:buSzPts val="1600"/>
              <a:buFont typeface="Arial"/>
              <a:buChar char="•"/>
            </a:pPr>
            <a:r>
              <a:rPr lang="en-US" dirty="0">
                <a:solidFill>
                  <a:schemeClr val="bg2"/>
                </a:solidFill>
              </a:rPr>
              <a:t>All carrier partners will be available with materials. Schedule to follow.</a:t>
            </a: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627062" lvl="1" indent="-169862">
              <a:lnSpc>
                <a:spcPct val="115000"/>
              </a:lnSpc>
              <a:spcBef>
                <a:spcPts val="320"/>
              </a:spcBef>
              <a:buClr>
                <a:srgbClr val="D55374"/>
              </a:buClr>
              <a:buSzPts val="1600"/>
              <a:buFont typeface="Arial"/>
              <a:buChar char="•"/>
            </a:pPr>
            <a:endParaRPr lang="en-US" dirty="0">
              <a:solidFill>
                <a:schemeClr val="bg2"/>
              </a:solidFill>
            </a:endParaRPr>
          </a:p>
          <a:p>
            <a:pPr marL="457200" lvl="1" indent="0">
              <a:lnSpc>
                <a:spcPct val="115000"/>
              </a:lnSpc>
              <a:spcBef>
                <a:spcPts val="320"/>
              </a:spcBef>
              <a:buClr>
                <a:srgbClr val="D55374"/>
              </a:buClr>
              <a:buSzPts val="1600"/>
              <a:buFont typeface="Arial"/>
              <a:buNone/>
            </a:pPr>
            <a:endParaRPr lang="en-US" sz="1600" dirty="0">
              <a:solidFill>
                <a:schemeClr val="accent1"/>
              </a:solidFill>
            </a:endParaRPr>
          </a:p>
          <a:p>
            <a:pPr marL="627062" lvl="1" indent="-169862">
              <a:lnSpc>
                <a:spcPct val="115000"/>
              </a:lnSpc>
              <a:spcBef>
                <a:spcPts val="320"/>
              </a:spcBef>
              <a:buClr>
                <a:srgbClr val="D55374"/>
              </a:buClr>
              <a:buSzPts val="1600"/>
              <a:buFont typeface="Arial"/>
              <a:buChar char="•"/>
            </a:pPr>
            <a:endParaRPr lang="en-US" sz="1600" dirty="0">
              <a:solidFill>
                <a:schemeClr val="bg2"/>
              </a:solidFill>
              <a:highlight>
                <a:srgbClr val="FFFF00"/>
              </a:highlight>
            </a:endParaRPr>
          </a:p>
          <a:p>
            <a:pPr marL="0" indent="0">
              <a:lnSpc>
                <a:spcPct val="115000"/>
              </a:lnSpc>
              <a:buFont typeface="Arial"/>
              <a:buNone/>
            </a:pPr>
            <a:endParaRPr lang="en-US" b="1" dirty="0">
              <a:solidFill>
                <a:schemeClr val="bg2"/>
              </a:solidFill>
            </a:endParaRPr>
          </a:p>
        </p:txBody>
      </p:sp>
      <p:sp>
        <p:nvSpPr>
          <p:cNvPr id="6" name="Rectangle: Rounded Corners 5">
            <a:extLst>
              <a:ext uri="{FF2B5EF4-FFF2-40B4-BE49-F238E27FC236}">
                <a16:creationId xmlns:a16="http://schemas.microsoft.com/office/drawing/2014/main" id="{54DCE13A-A0DD-6948-B58E-B284BBAABB67}"/>
              </a:ext>
            </a:extLst>
          </p:cNvPr>
          <p:cNvSpPr/>
          <p:nvPr/>
        </p:nvSpPr>
        <p:spPr>
          <a:xfrm>
            <a:off x="4646437" y="1665837"/>
            <a:ext cx="4316494" cy="4082453"/>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3"/>
        <p:cNvGrpSpPr/>
        <p:nvPr/>
      </p:nvGrpSpPr>
      <p:grpSpPr>
        <a:xfrm>
          <a:off x="0" y="0"/>
          <a:ext cx="0" cy="0"/>
          <a:chOff x="0" y="0"/>
          <a:chExt cx="0" cy="0"/>
        </a:xfrm>
      </p:grpSpPr>
      <p:sp>
        <p:nvSpPr>
          <p:cNvPr id="1914" name="Google Shape;1914;g98248893bf_0_827"/>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1915" name="Google Shape;1915;g98248893bf_0_827"/>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916" name="Google Shape;1916;g98248893bf_0_827"/>
          <p:cNvSpPr txBox="1">
            <a:spLocks noGrp="1"/>
          </p:cNvSpPr>
          <p:nvPr>
            <p:ph type="title"/>
          </p:nvPr>
        </p:nvSpPr>
        <p:spPr>
          <a:xfrm>
            <a:off x="377987" y="2588690"/>
            <a:ext cx="8536500" cy="5715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9600" dirty="0">
                <a:solidFill>
                  <a:srgbClr val="5688B6"/>
                </a:solidFill>
                <a:latin typeface="Freestyle Script" panose="030804020302050B0404" pitchFamily="66" charset="0"/>
              </a:rPr>
              <a:t>Questions</a:t>
            </a:r>
            <a:r>
              <a:rPr lang="en-US" sz="8800" dirty="0">
                <a:solidFill>
                  <a:srgbClr val="5688B6"/>
                </a:solidFill>
                <a:latin typeface="Freestyle Script" panose="030804020302050B0404" pitchFamily="66" charset="0"/>
              </a:rPr>
              <a:t>?</a:t>
            </a:r>
            <a:endParaRPr sz="8800" dirty="0">
              <a:solidFill>
                <a:srgbClr val="5688B6"/>
              </a:solidFill>
              <a:latin typeface="Freestyle Script" panose="030804020302050B0404" pitchFamily="66" charset="0"/>
            </a:endParaRPr>
          </a:p>
        </p:txBody>
      </p:sp>
      <p:pic>
        <p:nvPicPr>
          <p:cNvPr id="5" name="Picture 4">
            <a:extLst>
              <a:ext uri="{FF2B5EF4-FFF2-40B4-BE49-F238E27FC236}">
                <a16:creationId xmlns:a16="http://schemas.microsoft.com/office/drawing/2014/main" id="{5A07D9C2-47EC-4812-A033-511AA3D340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233" y="3697810"/>
            <a:ext cx="1223889" cy="9534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1" name="Google Shape;1921;g98248893bf_0_833"/>
          <p:cNvSpPr txBox="1">
            <a:spLocks noGrp="1"/>
          </p:cNvSpPr>
          <p:nvPr>
            <p:ph type="title"/>
          </p:nvPr>
        </p:nvSpPr>
        <p:spPr>
          <a:xfrm>
            <a:off x="457200" y="5401722"/>
            <a:ext cx="82296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ECAA00"/>
              </a:buClr>
              <a:buSzPts val="3000"/>
              <a:buFont typeface="Arial"/>
              <a:buNone/>
            </a:pPr>
            <a:r>
              <a:rPr lang="en-US" sz="6000" dirty="0">
                <a:solidFill>
                  <a:srgbClr val="FFC000"/>
                </a:solidFill>
                <a:latin typeface="Freestyle Script" panose="030804020302050B0404" pitchFamily="66" charset="0"/>
              </a:rPr>
              <a:t>Thank You!</a:t>
            </a:r>
            <a:endParaRPr sz="6000" dirty="0">
              <a:solidFill>
                <a:srgbClr val="FFC000"/>
              </a:solidFill>
              <a:latin typeface="Freestyle Script" panose="030804020302050B0404" pitchFamily="66" charset="0"/>
            </a:endParaRPr>
          </a:p>
        </p:txBody>
      </p:sp>
      <p:sp>
        <p:nvSpPr>
          <p:cNvPr id="1922" name="Google Shape;1922;g98248893bf_0_833"/>
          <p:cNvSpPr txBox="1">
            <a:spLocks noGrp="1"/>
          </p:cNvSpPr>
          <p:nvPr>
            <p:ph type="sldNum" idx="12"/>
          </p:nvPr>
        </p:nvSpPr>
        <p:spPr>
          <a:xfrm>
            <a:off x="168676" y="6447470"/>
            <a:ext cx="209100" cy="138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900"/>
              <a:buNone/>
            </a:pPr>
            <a:fld id="{00000000-1234-1234-1234-123412341234}" type="slidenum">
              <a:rPr lang="en-US"/>
              <a:t>41</a:t>
            </a:fld>
            <a:endParaRPr/>
          </a:p>
        </p:txBody>
      </p:sp>
      <p:sp>
        <p:nvSpPr>
          <p:cNvPr id="1923" name="Google Shape;1923;g98248893bf_0_833"/>
          <p:cNvSpPr txBox="1"/>
          <p:nvPr/>
        </p:nvSpPr>
        <p:spPr>
          <a:xfrm>
            <a:off x="2454712" y="6526440"/>
            <a:ext cx="3619500" cy="9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chemeClr val="dk2"/>
                </a:solidFill>
                <a:latin typeface="Arial"/>
                <a:ea typeface="Arial"/>
                <a:cs typeface="Arial"/>
                <a:sym typeface="Arial"/>
              </a:rPr>
              <a:t>© Copyright 2019 State of Maryland. The information contained herein is subject to change without notice.</a:t>
            </a:r>
            <a:endParaRPr sz="600" b="0" i="0" u="none" strike="noStrike" cap="none">
              <a:solidFill>
                <a:schemeClr val="dk2"/>
              </a:solidFill>
              <a:latin typeface="Arial"/>
              <a:ea typeface="Arial"/>
              <a:cs typeface="Arial"/>
              <a:sym typeface="Arial"/>
            </a:endParaRPr>
          </a:p>
        </p:txBody>
      </p:sp>
      <p:pic>
        <p:nvPicPr>
          <p:cNvPr id="5" name="Picture 4">
            <a:extLst>
              <a:ext uri="{FF2B5EF4-FFF2-40B4-BE49-F238E27FC236}">
                <a16:creationId xmlns:a16="http://schemas.microsoft.com/office/drawing/2014/main" id="{01E43E3E-B056-46FD-B6C0-78D4E17F6E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64" y="5770560"/>
            <a:ext cx="781050" cy="6769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3" name="Google Shape;1483;g98248893bf_0_173"/>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3500" dirty="0">
                <a:solidFill>
                  <a:schemeClr val="accent1"/>
                </a:solidFill>
              </a:rPr>
              <a:t>Dependent Verification Review (DVR) </a:t>
            </a:r>
            <a:endParaRPr sz="3400" dirty="0">
              <a:solidFill>
                <a:schemeClr val="accent1"/>
              </a:solidFill>
            </a:endParaRPr>
          </a:p>
        </p:txBody>
      </p:sp>
      <p:sp>
        <p:nvSpPr>
          <p:cNvPr id="1484" name="Google Shape;1484;g98248893bf_0_173"/>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85" name="Google Shape;1485;g98248893bf_0_173"/>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486" name="Google Shape;1486;g98248893bf_0_173"/>
          <p:cNvSpPr txBox="1"/>
          <p:nvPr/>
        </p:nvSpPr>
        <p:spPr>
          <a:xfrm>
            <a:off x="377987" y="873107"/>
            <a:ext cx="8242230" cy="3747214"/>
          </a:xfrm>
          <a:prstGeom prst="rect">
            <a:avLst/>
          </a:prstGeom>
          <a:noFill/>
          <a:ln>
            <a:noFill/>
          </a:ln>
        </p:spPr>
        <p:txBody>
          <a:bodyPr spcFirstLastPara="1" wrap="square" lIns="0" tIns="0" rIns="0" bIns="0" anchor="t" anchorCtr="0">
            <a:noAutofit/>
          </a:bodyPr>
          <a:lstStyle/>
          <a:p>
            <a:pPr marL="869950" lvl="1" indent="-285750">
              <a:spcAft>
                <a:spcPts val="600"/>
              </a:spcAft>
              <a:buSzPts val="1600"/>
              <a:buFont typeface="Courier New" panose="02070309020205020404" pitchFamily="49" charset="0"/>
              <a:buChar char="o"/>
            </a:pPr>
            <a:r>
              <a:rPr lang="en-US" sz="1600" dirty="0">
                <a:solidFill>
                  <a:srgbClr val="C40E3E"/>
                </a:solidFill>
              </a:rPr>
              <a:t>When adding a new dependent during Open Enrollment, required supporting documentation </a:t>
            </a:r>
            <a:r>
              <a:rPr lang="en-US" sz="1600" dirty="0">
                <a:solidFill>
                  <a:srgbClr val="00B0F0"/>
                </a:solidFill>
              </a:rPr>
              <a:t>must</a:t>
            </a:r>
            <a:r>
              <a:rPr lang="en-US" sz="1600" dirty="0">
                <a:solidFill>
                  <a:srgbClr val="C40E3E"/>
                </a:solidFill>
              </a:rPr>
              <a:t> be attached to the Open Enrollment Event in SPS. </a:t>
            </a:r>
          </a:p>
          <a:p>
            <a:pPr marL="869950" lvl="1" indent="-285750">
              <a:spcAft>
                <a:spcPts val="600"/>
              </a:spcAft>
              <a:buSzPts val="1600"/>
              <a:buFont typeface="Courier New" panose="02070309020205020404" pitchFamily="49" charset="0"/>
              <a:buChar char="o"/>
            </a:pPr>
            <a:r>
              <a:rPr lang="en-US" sz="1600" dirty="0">
                <a:solidFill>
                  <a:srgbClr val="C40E3E"/>
                </a:solidFill>
              </a:rPr>
              <a:t>Required dependent(s) documentation must be uploaded by 11/9/2023 </a:t>
            </a:r>
            <a:r>
              <a:rPr lang="en-US" sz="1600" b="1" dirty="0">
                <a:solidFill>
                  <a:srgbClr val="C40E3E"/>
                </a:solidFill>
              </a:rPr>
              <a:t>at </a:t>
            </a:r>
            <a:r>
              <a:rPr lang="en-US" sz="1600" b="1" dirty="0">
                <a:solidFill>
                  <a:srgbClr val="00B0F0"/>
                </a:solidFill>
              </a:rPr>
              <a:t>5:00pm</a:t>
            </a:r>
            <a:r>
              <a:rPr lang="en-US" sz="1600" b="1" dirty="0">
                <a:solidFill>
                  <a:srgbClr val="C40E3E"/>
                </a:solidFill>
              </a:rPr>
              <a:t> </a:t>
            </a:r>
            <a:r>
              <a:rPr lang="en-US" sz="1600" b="1" dirty="0">
                <a:solidFill>
                  <a:schemeClr val="accent1"/>
                </a:solidFill>
              </a:rPr>
              <a:t>OR</a:t>
            </a:r>
            <a:r>
              <a:rPr lang="en-US" sz="1600" b="1" dirty="0">
                <a:solidFill>
                  <a:srgbClr val="C40E3E"/>
                </a:solidFill>
              </a:rPr>
              <a:t> </a:t>
            </a:r>
            <a:r>
              <a:rPr lang="en-US" sz="1600" dirty="0">
                <a:solidFill>
                  <a:srgbClr val="C40E3E"/>
                </a:solidFill>
              </a:rPr>
              <a:t>the newly added dependent(s) </a:t>
            </a:r>
            <a:r>
              <a:rPr lang="en-US" sz="1600" b="1" dirty="0">
                <a:solidFill>
                  <a:srgbClr val="C40E3E"/>
                </a:solidFill>
              </a:rPr>
              <a:t>will be removed from Open Enrollment coverage </a:t>
            </a:r>
          </a:p>
          <a:p>
            <a:pPr marL="869950" lvl="1" indent="-285750">
              <a:buSzPts val="1600"/>
              <a:buFont typeface="Courier New" panose="02070309020205020404" pitchFamily="49" charset="0"/>
              <a:buChar char="o"/>
            </a:pPr>
            <a:endParaRPr lang="en-US" sz="1600" b="1" dirty="0">
              <a:solidFill>
                <a:srgbClr val="C40E3E"/>
              </a:solidFill>
            </a:endParaRPr>
          </a:p>
          <a:p>
            <a:pPr marL="584200" lvl="1" algn="ctr">
              <a:buSzPts val="1600"/>
            </a:pPr>
            <a:r>
              <a:rPr lang="en-US" sz="1600" b="1" dirty="0">
                <a:highlight>
                  <a:srgbClr val="FFFF00"/>
                </a:highlight>
              </a:rPr>
              <a:t>New Dependent(s) will not have coverage effective January 1, 2024</a:t>
            </a:r>
          </a:p>
          <a:p>
            <a:pPr marL="869950" lvl="1" indent="-285750">
              <a:buSzPts val="1600"/>
              <a:buFont typeface="Courier New" panose="02070309020205020404" pitchFamily="49" charset="0"/>
              <a:buChar char="o"/>
            </a:pPr>
            <a:endParaRPr lang="en-US" sz="1600" b="1" dirty="0">
              <a:highlight>
                <a:srgbClr val="FFFF00"/>
              </a:highlight>
            </a:endParaRPr>
          </a:p>
          <a:p>
            <a:pPr marL="869950" lvl="1" indent="-285750">
              <a:spcAft>
                <a:spcPts val="600"/>
              </a:spcAft>
              <a:buSzPts val="1600"/>
              <a:buFont typeface="Courier New" panose="02070309020205020404" pitchFamily="49" charset="0"/>
              <a:buChar char="o"/>
            </a:pPr>
            <a:r>
              <a:rPr lang="en-US" sz="1600" dirty="0">
                <a:solidFill>
                  <a:srgbClr val="C40E3E"/>
                </a:solidFill>
              </a:rPr>
              <a:t>Employees can take pictures of the required documentation and upload </a:t>
            </a:r>
            <a:r>
              <a:rPr lang="en-US" sz="1600" b="1" dirty="0">
                <a:solidFill>
                  <a:schemeClr val="accent1"/>
                </a:solidFill>
              </a:rPr>
              <a:t>legible</a:t>
            </a:r>
            <a:r>
              <a:rPr lang="en-US" sz="1600" dirty="0">
                <a:solidFill>
                  <a:srgbClr val="C40E3E"/>
                </a:solidFill>
              </a:rPr>
              <a:t> screenshots to the Open Enrollment event </a:t>
            </a:r>
            <a:r>
              <a:rPr lang="en-US" sz="1600" b="1" dirty="0">
                <a:solidFill>
                  <a:schemeClr val="accent1"/>
                </a:solidFill>
              </a:rPr>
              <a:t>OR</a:t>
            </a:r>
            <a:r>
              <a:rPr lang="en-US" sz="1600" dirty="0">
                <a:solidFill>
                  <a:schemeClr val="accent1"/>
                </a:solidFill>
              </a:rPr>
              <a:t> </a:t>
            </a:r>
          </a:p>
          <a:p>
            <a:pPr marL="869950" lvl="1" indent="-285750">
              <a:spcAft>
                <a:spcPts val="600"/>
              </a:spcAft>
              <a:buSzPts val="1600"/>
              <a:buFont typeface="Courier New" panose="02070309020205020404" pitchFamily="49" charset="0"/>
              <a:buChar char="o"/>
            </a:pPr>
            <a:r>
              <a:rPr lang="en-US" sz="1600" dirty="0">
                <a:solidFill>
                  <a:srgbClr val="C00000"/>
                </a:solidFill>
              </a:rPr>
              <a:t>Upload documents to: Maintain Worker Documents, the upload category should be </a:t>
            </a:r>
            <a:r>
              <a:rPr lang="en-US" sz="1600" b="1" dirty="0">
                <a:solidFill>
                  <a:srgbClr val="00B0F0"/>
                </a:solidFill>
              </a:rPr>
              <a:t>Benefits </a:t>
            </a:r>
            <a:r>
              <a:rPr lang="en-US" sz="1600" b="1" dirty="0">
                <a:solidFill>
                  <a:srgbClr val="C00000"/>
                </a:solidFill>
              </a:rPr>
              <a:t>or</a:t>
            </a:r>
            <a:r>
              <a:rPr lang="en-US" sz="1600" b="1" dirty="0">
                <a:solidFill>
                  <a:srgbClr val="00B0F0"/>
                </a:solidFill>
              </a:rPr>
              <a:t> Benefits Correspondence</a:t>
            </a:r>
            <a:r>
              <a:rPr lang="en-US" sz="1600" dirty="0">
                <a:solidFill>
                  <a:srgbClr val="00B0F0"/>
                </a:solidFill>
              </a:rPr>
              <a:t>.</a:t>
            </a:r>
          </a:p>
          <a:p>
            <a:pPr marL="869950" lvl="1" indent="-285750">
              <a:buSzPts val="1600"/>
              <a:buFont typeface="Courier New" panose="02070309020205020404" pitchFamily="49" charset="0"/>
              <a:buChar char="o"/>
            </a:pPr>
            <a:r>
              <a:rPr lang="en-US" sz="1600" dirty="0">
                <a:solidFill>
                  <a:srgbClr val="C40E3E"/>
                </a:solidFill>
                <a:highlight>
                  <a:srgbClr val="FFFF00"/>
                </a:highlight>
              </a:rPr>
              <a:t>Please reference the</a:t>
            </a:r>
            <a:r>
              <a:rPr lang="en-US" sz="1600" b="1" dirty="0">
                <a:solidFill>
                  <a:schemeClr val="accent6"/>
                </a:solidFill>
                <a:highlight>
                  <a:srgbClr val="FFFF00"/>
                </a:highlight>
              </a:rPr>
              <a:t> updated Dependent Documentation Requirements </a:t>
            </a:r>
            <a:r>
              <a:rPr lang="en-US" sz="1600" dirty="0">
                <a:solidFill>
                  <a:srgbClr val="C00000"/>
                </a:solidFill>
                <a:highlight>
                  <a:srgbClr val="FFFF00"/>
                </a:highlight>
              </a:rPr>
              <a:t>emailed to you on August 31, 2023</a:t>
            </a:r>
            <a:r>
              <a:rPr lang="en-US" sz="1600" b="1" dirty="0">
                <a:solidFill>
                  <a:schemeClr val="accent6"/>
                </a:solidFill>
                <a:highlight>
                  <a:srgbClr val="FFFF00"/>
                </a:highlight>
              </a:rPr>
              <a:t>.</a:t>
            </a:r>
            <a:endParaRPr lang="en-US" sz="1600" dirty="0">
              <a:solidFill>
                <a:srgbClr val="C40E3E"/>
              </a:solidFill>
              <a:highlight>
                <a:srgbClr val="FFFF00"/>
              </a:highlight>
            </a:endParaRPr>
          </a:p>
          <a:p>
            <a:pPr marL="869950" lvl="1" indent="-285750">
              <a:buSzPts val="1600"/>
              <a:buFont typeface="Courier New" panose="02070309020205020404" pitchFamily="49" charset="0"/>
              <a:buChar char="o"/>
            </a:pPr>
            <a:endParaRPr lang="en-US" sz="1600" dirty="0">
              <a:solidFill>
                <a:srgbClr val="00B0F0"/>
              </a:solidFill>
            </a:endParaRPr>
          </a:p>
          <a:p>
            <a:pPr marL="869950" lvl="1" indent="-285750">
              <a:buSzPts val="1600"/>
              <a:buFont typeface="Courier New" panose="02070309020205020404" pitchFamily="49" charset="0"/>
              <a:buChar char="o"/>
            </a:pPr>
            <a:endParaRPr lang="en-US" sz="1600" dirty="0">
              <a:solidFill>
                <a:schemeClr val="accent1"/>
              </a:solidFill>
            </a:endParaRPr>
          </a:p>
          <a:p>
            <a:pPr marL="869950" lvl="1" indent="-285750">
              <a:buSzPts val="1600"/>
              <a:buFont typeface="Courier New" panose="02070309020205020404" pitchFamily="49" charset="0"/>
              <a:buChar char="o"/>
            </a:pPr>
            <a:endParaRPr lang="en-US" sz="1600" b="1" dirty="0">
              <a:solidFill>
                <a:srgbClr val="C40E3E"/>
              </a:solidFill>
              <a:highlight>
                <a:srgbClr val="FFFF00"/>
              </a:highlight>
            </a:endParaRPr>
          </a:p>
          <a:p>
            <a:pPr marL="869950" lvl="1" indent="-285750">
              <a:buSzPts val="1600"/>
              <a:buFont typeface="Courier New" panose="02070309020205020404" pitchFamily="49" charset="0"/>
              <a:buChar char="o"/>
            </a:pPr>
            <a:endParaRPr lang="en-US" sz="1600" b="1" dirty="0">
              <a:solidFill>
                <a:srgbClr val="C40E3E"/>
              </a:solidFill>
            </a:endParaRPr>
          </a:p>
          <a:p>
            <a:pPr marL="869950" lvl="1" indent="-285750">
              <a:buSzPts val="1600"/>
              <a:buFont typeface="Courier New" panose="02070309020205020404" pitchFamily="49" charset="0"/>
              <a:buChar char="o"/>
            </a:pPr>
            <a:endParaRPr lang="en-US" sz="1600" dirty="0">
              <a:solidFill>
                <a:srgbClr val="C40E3E"/>
              </a:solidFill>
            </a:endParaRPr>
          </a:p>
          <a:p>
            <a:pPr marL="869950" lvl="1" indent="-285750">
              <a:buSzPts val="1600"/>
              <a:buFont typeface="Courier New" panose="02070309020205020404" pitchFamily="49" charset="0"/>
              <a:buChar char="o"/>
            </a:pPr>
            <a:endParaRPr lang="en-US" sz="1600" dirty="0">
              <a:solidFill>
                <a:srgbClr val="C40E3E"/>
              </a:solidFill>
            </a:endParaRPr>
          </a:p>
          <a:p>
            <a:pPr marL="869950" marR="0" lvl="1" indent="-285750" algn="l" rtl="0">
              <a:lnSpc>
                <a:spcPct val="150000"/>
              </a:lnSpc>
              <a:spcBef>
                <a:spcPts val="0"/>
              </a:spcBef>
              <a:spcAft>
                <a:spcPts val="0"/>
              </a:spcAft>
              <a:buSzPts val="1600"/>
              <a:buFont typeface="Courier New" panose="02070309020205020404" pitchFamily="49" charset="0"/>
              <a:buChar char="o"/>
            </a:pPr>
            <a:endParaRPr sz="1600" b="1" dirty="0"/>
          </a:p>
          <a:p>
            <a:pPr marL="914400" marR="0" lvl="1" indent="-330200" algn="l" rtl="0">
              <a:lnSpc>
                <a:spcPct val="150000"/>
              </a:lnSpc>
              <a:spcBef>
                <a:spcPts val="0"/>
              </a:spcBef>
              <a:spcAft>
                <a:spcPts val="0"/>
              </a:spcAft>
              <a:buSzPts val="1600"/>
              <a:buFont typeface="Courier New" panose="02070309020205020404" pitchFamily="49" charset="0"/>
              <a:buChar char="o"/>
            </a:pPr>
            <a:endParaRPr sz="1600" b="1" dirty="0"/>
          </a:p>
          <a:p>
            <a:pPr marL="285750" marR="0" lvl="0" indent="-285750" algn="l" rtl="0">
              <a:lnSpc>
                <a:spcPct val="150000"/>
              </a:lnSpc>
              <a:spcBef>
                <a:spcPts val="0"/>
              </a:spcBef>
              <a:spcAft>
                <a:spcPts val="0"/>
              </a:spcAft>
              <a:buFont typeface="Courier New" panose="02070309020205020404" pitchFamily="49" charset="0"/>
              <a:buChar char="o"/>
            </a:pPr>
            <a:endParaRPr sz="1600" dirty="0">
              <a:solidFill>
                <a:srgbClr val="C40E3E"/>
              </a:solidFill>
            </a:endParaRPr>
          </a:p>
          <a:p>
            <a:pPr marL="742950" marR="0" lvl="0" indent="-285750" algn="l" rtl="0">
              <a:lnSpc>
                <a:spcPct val="150000"/>
              </a:lnSpc>
              <a:spcBef>
                <a:spcPts val="0"/>
              </a:spcBef>
              <a:spcAft>
                <a:spcPts val="0"/>
              </a:spcAft>
              <a:buFont typeface="Courier New" panose="02070309020205020404" pitchFamily="49" charset="0"/>
              <a:buChar char="o"/>
            </a:pPr>
            <a:endParaRPr dirty="0">
              <a:solidFill>
                <a:srgbClr val="C40E3E"/>
              </a:solidFill>
            </a:endParaRPr>
          </a:p>
          <a:p>
            <a:pPr marL="285750" marR="0" lvl="0" indent="-285750" algn="l" rtl="0">
              <a:spcBef>
                <a:spcPts val="0"/>
              </a:spcBef>
              <a:spcAft>
                <a:spcPts val="0"/>
              </a:spcAft>
              <a:buFont typeface="Courier New" panose="02070309020205020404" pitchFamily="49" charset="0"/>
              <a:buChar char="o"/>
            </a:pPr>
            <a:endParaRPr sz="1600" dirty="0">
              <a:solidFill>
                <a:srgbClr val="C40E3E"/>
              </a:solidFill>
            </a:endParaRPr>
          </a:p>
          <a:p>
            <a:pPr marL="285750" marR="0" lvl="0" indent="-285750" algn="l" rtl="0">
              <a:spcBef>
                <a:spcPts val="0"/>
              </a:spcBef>
              <a:spcAft>
                <a:spcPts val="0"/>
              </a:spcAft>
              <a:buFont typeface="Courier New" panose="02070309020205020404" pitchFamily="49" charset="0"/>
              <a:buChar char="o"/>
            </a:pPr>
            <a:endParaRPr sz="1600" dirty="0">
              <a:solidFill>
                <a:srgbClr val="C40E3E"/>
              </a:solidFill>
            </a:endParaRPr>
          </a:p>
        </p:txBody>
      </p:sp>
      <p:pic>
        <p:nvPicPr>
          <p:cNvPr id="3" name="Picture 2">
            <a:extLst>
              <a:ext uri="{FF2B5EF4-FFF2-40B4-BE49-F238E27FC236}">
                <a16:creationId xmlns:a16="http://schemas.microsoft.com/office/drawing/2014/main" id="{26FDFBB4-1F6A-1A9D-6946-54F35654FFC2}"/>
              </a:ext>
            </a:extLst>
          </p:cNvPr>
          <p:cNvPicPr>
            <a:picLocks noChangeAspect="1"/>
          </p:cNvPicPr>
          <p:nvPr/>
        </p:nvPicPr>
        <p:blipFill>
          <a:blip r:embed="rId3"/>
          <a:stretch>
            <a:fillRect/>
          </a:stretch>
        </p:blipFill>
        <p:spPr>
          <a:xfrm>
            <a:off x="1394153" y="4745406"/>
            <a:ext cx="6355532" cy="1484548"/>
          </a:xfrm>
          <a:prstGeom prst="rect">
            <a:avLst/>
          </a:prstGeom>
        </p:spPr>
      </p:pic>
      <p:sp>
        <p:nvSpPr>
          <p:cNvPr id="4" name="Flowchart: Alternate Process 3">
            <a:extLst>
              <a:ext uri="{FF2B5EF4-FFF2-40B4-BE49-F238E27FC236}">
                <a16:creationId xmlns:a16="http://schemas.microsoft.com/office/drawing/2014/main" id="{5DBF47B4-47E6-AAE9-D4F5-2742DB930202}"/>
              </a:ext>
            </a:extLst>
          </p:cNvPr>
          <p:cNvSpPr/>
          <p:nvPr/>
        </p:nvSpPr>
        <p:spPr>
          <a:xfrm>
            <a:off x="4114719" y="5656271"/>
            <a:ext cx="914400" cy="389299"/>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96E95B7-492D-72A1-8C92-B0B1DE1B184F}"/>
              </a:ext>
            </a:extLst>
          </p:cNvPr>
          <p:cNvGrpSpPr/>
          <p:nvPr/>
        </p:nvGrpSpPr>
        <p:grpSpPr>
          <a:xfrm>
            <a:off x="6002274" y="4704207"/>
            <a:ext cx="1832094" cy="1546277"/>
            <a:chOff x="200587" y="4400466"/>
            <a:chExt cx="1862451" cy="1770922"/>
          </a:xfrm>
        </p:grpSpPr>
        <p:pic>
          <p:nvPicPr>
            <p:cNvPr id="10" name="Picture 3" descr="C:\Users\nschulte\AppData\Local\Microsoft\Windows\Temporary Internet Files\Content.IE5\JCN0GEZ6\2325865367_13993ccdc7[1].jpg">
              <a:extLst>
                <a:ext uri="{FF2B5EF4-FFF2-40B4-BE49-F238E27FC236}">
                  <a16:creationId xmlns:a16="http://schemas.microsoft.com/office/drawing/2014/main" id="{BF5F807D-CFD7-C97E-08E5-23E5C5A7B1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463" t="6589" r="12854" b="6561"/>
            <a:stretch>
              <a:fillRect/>
            </a:stretch>
          </p:blipFill>
          <p:spPr bwMode="auto">
            <a:xfrm>
              <a:off x="200587" y="4400466"/>
              <a:ext cx="1862451" cy="177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3">
              <a:extLst>
                <a:ext uri="{FF2B5EF4-FFF2-40B4-BE49-F238E27FC236}">
                  <a16:creationId xmlns:a16="http://schemas.microsoft.com/office/drawing/2014/main" id="{7DA56710-0513-D157-832F-FBA016766C7E}"/>
                </a:ext>
              </a:extLst>
            </p:cNvPr>
            <p:cNvSpPr txBox="1">
              <a:spLocks noChangeArrowheads="1"/>
            </p:cNvSpPr>
            <p:nvPr/>
          </p:nvSpPr>
          <p:spPr bwMode="auto">
            <a:xfrm rot="20957156">
              <a:off x="307242" y="5104939"/>
              <a:ext cx="1727226" cy="52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latin typeface="+mn-lt"/>
                  <a:cs typeface="Arabic Typesetting" panose="03020402040406030203" pitchFamily="66" charset="-78"/>
                </a:rPr>
                <a:t>    Upload Today</a:t>
              </a:r>
            </a:p>
            <a:p>
              <a:endParaRPr lang="en-US" altLang="en-US" sz="1200" dirty="0">
                <a:latin typeface="+mn-lt"/>
              </a:endParaRPr>
            </a:p>
          </p:txBody>
        </p:sp>
      </p:grpSp>
    </p:spTree>
    <p:extLst>
      <p:ext uri="{BB962C8B-B14F-4D97-AF65-F5344CB8AC3E}">
        <p14:creationId xmlns:p14="http://schemas.microsoft.com/office/powerpoint/2010/main" val="312510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667" name="Google Shape;1667;g98248893bf_0_352"/>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68" name="Google Shape;1668;g98248893bf_0_352"/>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9" name="Google Shape;1669;g98248893bf_0_352"/>
          <p:cNvSpPr txBox="1">
            <a:spLocks noGrp="1"/>
          </p:cNvSpPr>
          <p:nvPr>
            <p:ph type="title"/>
          </p:nvPr>
        </p:nvSpPr>
        <p:spPr>
          <a:xfrm>
            <a:off x="320450" y="2848779"/>
            <a:ext cx="8536500" cy="5802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Clr>
                <a:srgbClr val="C40E3E"/>
              </a:buClr>
              <a:buSzPts val="3600"/>
              <a:buFont typeface="Arial"/>
              <a:buNone/>
            </a:pPr>
            <a:r>
              <a:rPr lang="en-US" sz="8800" dirty="0">
                <a:solidFill>
                  <a:srgbClr val="5688B6"/>
                </a:solidFill>
                <a:latin typeface="Freestyle Script" panose="030804020302050B0404" pitchFamily="66" charset="0"/>
              </a:rPr>
              <a:t>Benefit </a:t>
            </a:r>
            <a:r>
              <a:rPr lang="en-US" sz="9600" dirty="0">
                <a:solidFill>
                  <a:srgbClr val="5688B6"/>
                </a:solidFill>
                <a:latin typeface="Freestyle Script" panose="030804020302050B0404" pitchFamily="66" charset="0"/>
              </a:rPr>
              <a:t>Highlights</a:t>
            </a:r>
            <a:endParaRPr sz="9600" dirty="0">
              <a:solidFill>
                <a:srgbClr val="5688B6"/>
              </a:solidFill>
              <a:latin typeface="Freestyle Script" panose="030804020302050B0404" pitchFamily="66" charset="0"/>
            </a:endParaRPr>
          </a:p>
        </p:txBody>
      </p:sp>
      <p:pic>
        <p:nvPicPr>
          <p:cNvPr id="3" name="Picture 2" descr="A picture containing arthropod, invertebrate, crab, brachyuran&#10;&#10;Description automatically generated">
            <a:extLst>
              <a:ext uri="{FF2B5EF4-FFF2-40B4-BE49-F238E27FC236}">
                <a16:creationId xmlns:a16="http://schemas.microsoft.com/office/drawing/2014/main" id="{6854031D-9DFA-C705-5A01-683CA3F9061E}"/>
              </a:ext>
            </a:extLst>
          </p:cNvPr>
          <p:cNvPicPr>
            <a:picLocks noChangeAspect="1"/>
          </p:cNvPicPr>
          <p:nvPr/>
        </p:nvPicPr>
        <p:blipFill>
          <a:blip r:embed="rId3"/>
          <a:stretch>
            <a:fillRect/>
          </a:stretch>
        </p:blipFill>
        <p:spPr>
          <a:xfrm rot="448823">
            <a:off x="685480" y="1402022"/>
            <a:ext cx="1991340" cy="144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Highlights</a:t>
            </a:r>
            <a:r>
              <a:rPr lang="en-US" sz="3500" dirty="0"/>
              <a:t> </a:t>
            </a:r>
            <a:r>
              <a:rPr lang="en-US" sz="3500" dirty="0">
                <a:solidFill>
                  <a:srgbClr val="FFC000"/>
                </a:solidFill>
              </a:rPr>
              <a:t>2024</a:t>
            </a:r>
            <a:endParaRPr sz="3400" dirty="0">
              <a:solidFill>
                <a:srgbClr val="FFC000"/>
              </a:solidFill>
            </a:endParaRPr>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62" name="Google Shape;1662;g98248893bf_0_344"/>
          <p:cNvSpPr txBox="1"/>
          <p:nvPr/>
        </p:nvSpPr>
        <p:spPr>
          <a:xfrm>
            <a:off x="322637" y="853495"/>
            <a:ext cx="8419499" cy="5459731"/>
          </a:xfrm>
          <a:prstGeom prst="rect">
            <a:avLst/>
          </a:prstGeom>
          <a:noFill/>
          <a:ln>
            <a:noFill/>
          </a:ln>
        </p:spPr>
        <p:txBody>
          <a:bodyPr spcFirstLastPara="1" wrap="square" lIns="0" tIns="0" rIns="0" bIns="0" anchor="t" anchorCtr="0">
            <a:noAutofit/>
          </a:bodyPr>
          <a:lstStyle/>
          <a:p>
            <a:pPr marL="457200" indent="-330200">
              <a:buClr>
                <a:srgbClr val="C40E3E"/>
              </a:buClr>
              <a:buSzPts val="1600"/>
              <a:buFont typeface="Arial"/>
              <a:buChar char="●"/>
            </a:pPr>
            <a:r>
              <a:rPr lang="en-US" sz="1650" dirty="0">
                <a:solidFill>
                  <a:srgbClr val="C40E3E"/>
                </a:solidFill>
              </a:rPr>
              <a:t>Domestic Partner Eligibility: effective January 1, 2024</a:t>
            </a:r>
          </a:p>
          <a:p>
            <a:pPr marL="127000">
              <a:buClr>
                <a:srgbClr val="C40E3E"/>
              </a:buClr>
              <a:buSzPts val="1600"/>
            </a:pPr>
            <a:r>
              <a:rPr lang="en-US" sz="1650" dirty="0">
                <a:solidFill>
                  <a:srgbClr val="C40E3E"/>
                </a:solidFill>
              </a:rPr>
              <a:t> </a:t>
            </a:r>
          </a:p>
          <a:p>
            <a:pPr marL="457200" indent="-330200">
              <a:buClr>
                <a:srgbClr val="C40E3E"/>
              </a:buClr>
              <a:buSzPts val="1600"/>
              <a:buFont typeface="Arial"/>
              <a:buChar char="●"/>
            </a:pPr>
            <a:r>
              <a:rPr lang="en-US" sz="1650" dirty="0">
                <a:solidFill>
                  <a:srgbClr val="C40E3E"/>
                </a:solidFill>
              </a:rPr>
              <a:t>Wellness Program participants: </a:t>
            </a:r>
            <a:r>
              <a:rPr lang="en-US" sz="1650" dirty="0"/>
              <a:t>Obtain a routine eye exam for an additional $5 reduction on your specialist copay.</a:t>
            </a:r>
          </a:p>
          <a:p>
            <a:pPr marL="457200" indent="-330200">
              <a:buClr>
                <a:srgbClr val="C40E3E"/>
              </a:buClr>
              <a:buSzPts val="1600"/>
              <a:buFont typeface="Arial"/>
              <a:buChar char="●"/>
            </a:pPr>
            <a:endParaRPr lang="en-US" sz="1650" dirty="0"/>
          </a:p>
          <a:p>
            <a:pPr marL="457200" indent="-330200">
              <a:buClr>
                <a:srgbClr val="C40E3E"/>
              </a:buClr>
              <a:buSzPts val="1600"/>
              <a:buFont typeface="Arial"/>
              <a:buChar char="●"/>
            </a:pPr>
            <a:r>
              <a:rPr lang="en-US" sz="1650" dirty="0">
                <a:solidFill>
                  <a:srgbClr val="C00000"/>
                </a:solidFill>
              </a:rPr>
              <a:t>Flu shots are available at your local retail pharmacy using your CVS Rx card- $0 Copay</a:t>
            </a:r>
          </a:p>
          <a:p>
            <a:pPr marL="457200" marR="0" lvl="0" indent="-330200" algn="l" rtl="0">
              <a:spcBef>
                <a:spcPts val="0"/>
              </a:spcBef>
              <a:spcAft>
                <a:spcPts val="0"/>
              </a:spcAft>
              <a:buClr>
                <a:srgbClr val="C40E3E"/>
              </a:buClr>
              <a:buSzPts val="1600"/>
              <a:buChar char="●"/>
            </a:pPr>
            <a:endParaRPr lang="en-US" sz="1650" dirty="0">
              <a:solidFill>
                <a:srgbClr val="C00000"/>
              </a:solidFill>
            </a:endParaRPr>
          </a:p>
          <a:p>
            <a:pPr marL="457200" marR="0" lvl="0" indent="-330200" algn="l" rtl="0">
              <a:spcBef>
                <a:spcPts val="0"/>
              </a:spcBef>
              <a:spcAft>
                <a:spcPts val="0"/>
              </a:spcAft>
              <a:buClr>
                <a:srgbClr val="C40E3E"/>
              </a:buClr>
              <a:buSzPts val="1600"/>
              <a:buChar char="●"/>
            </a:pPr>
            <a:r>
              <a:rPr lang="en-US" sz="1650" dirty="0">
                <a:solidFill>
                  <a:srgbClr val="C00000"/>
                </a:solidFill>
              </a:rPr>
              <a:t>Benefits plans are unchanged</a:t>
            </a:r>
          </a:p>
          <a:p>
            <a:pPr marL="914400" lvl="1" indent="-317500">
              <a:buSzPts val="1400"/>
              <a:buFont typeface="Arial"/>
              <a:buChar char="○"/>
            </a:pPr>
            <a:r>
              <a:rPr lang="en-US" sz="1650" dirty="0"/>
              <a:t>Increase in premiums</a:t>
            </a:r>
          </a:p>
          <a:p>
            <a:pPr marL="457200" lvl="0" indent="-330200">
              <a:buClr>
                <a:srgbClr val="C40E3E"/>
              </a:buClr>
              <a:buSzPts val="1600"/>
              <a:buChar char="●"/>
            </a:pPr>
            <a:endParaRPr lang="en-US" sz="1650" dirty="0">
              <a:solidFill>
                <a:srgbClr val="C00000"/>
              </a:solidFill>
            </a:endParaRPr>
          </a:p>
          <a:p>
            <a:pPr marL="457200" lvl="0" indent="-330200">
              <a:buClr>
                <a:srgbClr val="C40E3E"/>
              </a:buClr>
              <a:buSzPts val="1600"/>
              <a:buChar char="●"/>
            </a:pPr>
            <a:r>
              <a:rPr lang="en-US" sz="1650" dirty="0">
                <a:solidFill>
                  <a:srgbClr val="C00000"/>
                </a:solidFill>
              </a:rPr>
              <a:t>FSA Maximum Deferral is $3,050</a:t>
            </a:r>
            <a:endParaRPr lang="en-US" sz="1650" dirty="0"/>
          </a:p>
          <a:p>
            <a:pPr marL="914400" lvl="1" indent="-317500">
              <a:buSzPts val="1400"/>
              <a:buChar char="○"/>
            </a:pPr>
            <a:r>
              <a:rPr lang="en-US" sz="1650" dirty="0"/>
              <a:t>View our website or </a:t>
            </a:r>
            <a:r>
              <a:rPr lang="en-US" sz="1650" b="1" dirty="0"/>
              <a:t>mymdbenefits.com </a:t>
            </a:r>
            <a:r>
              <a:rPr lang="en-US" sz="1650" dirty="0"/>
              <a:t>for details</a:t>
            </a:r>
          </a:p>
          <a:p>
            <a:pPr marL="457200" lvl="0" indent="-330200">
              <a:buClr>
                <a:srgbClr val="C40E3E"/>
              </a:buClr>
              <a:buSzPts val="1600"/>
              <a:buChar char="●"/>
            </a:pPr>
            <a:endParaRPr lang="en-US" sz="1650" dirty="0">
              <a:solidFill>
                <a:srgbClr val="C40E3E"/>
              </a:solidFill>
            </a:endParaRPr>
          </a:p>
          <a:p>
            <a:pPr marL="457200" lvl="0" indent="-330200">
              <a:buClr>
                <a:srgbClr val="C40E3E"/>
              </a:buClr>
              <a:buSzPts val="1600"/>
              <a:buChar char="●"/>
            </a:pPr>
            <a:r>
              <a:rPr lang="en-US" sz="1650" dirty="0">
                <a:solidFill>
                  <a:srgbClr val="C00000"/>
                </a:solidFill>
              </a:rPr>
              <a:t>2024 Rx Formulary updates (updates to follow)</a:t>
            </a:r>
            <a:endParaRPr lang="en-US" sz="1650" i="1" dirty="0">
              <a:solidFill>
                <a:srgbClr val="C00000"/>
              </a:solidFill>
            </a:endParaRPr>
          </a:p>
          <a:p>
            <a:pPr marL="914400" lvl="1" indent="-317500">
              <a:buSzPts val="1400"/>
              <a:buChar char="○"/>
            </a:pPr>
            <a:r>
              <a:rPr lang="en-US" sz="1650" dirty="0"/>
              <a:t>Member notification</a:t>
            </a:r>
          </a:p>
          <a:p>
            <a:pPr marL="914400" lvl="1" indent="-317500">
              <a:buSzPts val="1400"/>
              <a:buChar char="○"/>
            </a:pPr>
            <a:r>
              <a:rPr lang="en-US" sz="1650" dirty="0"/>
              <a:t>Physician notification</a:t>
            </a:r>
          </a:p>
          <a:p>
            <a:pPr marL="914400" lvl="1" indent="-317500">
              <a:buSzPts val="1400"/>
              <a:buChar char="○"/>
            </a:pPr>
            <a:r>
              <a:rPr lang="en-US" sz="1650" dirty="0"/>
              <a:t>No changes to the Retiree EGWP Program</a:t>
            </a:r>
          </a:p>
          <a:p>
            <a:pPr marL="127000" marR="0" lvl="0" algn="l" rtl="0">
              <a:lnSpc>
                <a:spcPct val="150000"/>
              </a:lnSpc>
              <a:spcBef>
                <a:spcPts val="0"/>
              </a:spcBef>
              <a:spcAft>
                <a:spcPts val="0"/>
              </a:spcAft>
              <a:buClr>
                <a:srgbClr val="C40E3E"/>
              </a:buClr>
              <a:buSzPts val="1600"/>
            </a:pPr>
            <a:endParaRPr sz="1650" dirty="0">
              <a:solidFill>
                <a:srgbClr val="C40E3E"/>
              </a:solidFill>
            </a:endParaRPr>
          </a:p>
          <a:p>
            <a:pPr marL="457200" marR="0" lvl="0" indent="0" algn="l" rtl="0">
              <a:lnSpc>
                <a:spcPct val="150000"/>
              </a:lnSpc>
              <a:spcBef>
                <a:spcPts val="0"/>
              </a:spcBef>
              <a:spcAft>
                <a:spcPts val="0"/>
              </a:spcAft>
              <a:buNone/>
            </a:pPr>
            <a:endParaRPr dirty="0">
              <a:solidFill>
                <a:srgbClr val="C40E3E"/>
              </a:solidFill>
            </a:endParaRPr>
          </a:p>
          <a:p>
            <a:pPr marL="0" marR="0" lvl="0" indent="0" algn="l" rtl="0">
              <a:spcBef>
                <a:spcPts val="0"/>
              </a:spcBef>
              <a:spcAft>
                <a:spcPts val="0"/>
              </a:spcAft>
              <a:buNone/>
            </a:pPr>
            <a:endParaRPr sz="1600" dirty="0">
              <a:solidFill>
                <a:srgbClr val="C40E3E"/>
              </a:solidFill>
            </a:endParaRPr>
          </a:p>
          <a:p>
            <a:pPr marL="0" marR="0" lvl="0" indent="0" algn="l" rtl="0">
              <a:spcBef>
                <a:spcPts val="0"/>
              </a:spcBef>
              <a:spcAft>
                <a:spcPts val="0"/>
              </a:spcAft>
              <a:buNone/>
            </a:pPr>
            <a:endParaRPr sz="1600" dirty="0">
              <a:solidFill>
                <a:srgbClr val="C40E3E"/>
              </a:solidFill>
            </a:endParaRPr>
          </a:p>
        </p:txBody>
      </p:sp>
      <p:pic>
        <p:nvPicPr>
          <p:cNvPr id="2" name="Picture 1" descr="A picture containing arthropod, invertebrate, crab, brachyuran&#10;&#10;Description automatically generated">
            <a:extLst>
              <a:ext uri="{FF2B5EF4-FFF2-40B4-BE49-F238E27FC236}">
                <a16:creationId xmlns:a16="http://schemas.microsoft.com/office/drawing/2014/main" id="{F13B56AE-182B-4925-C961-46BCE63463C8}"/>
              </a:ext>
            </a:extLst>
          </p:cNvPr>
          <p:cNvPicPr>
            <a:picLocks noChangeAspect="1"/>
          </p:cNvPicPr>
          <p:nvPr/>
        </p:nvPicPr>
        <p:blipFill>
          <a:blip r:embed="rId3"/>
          <a:stretch>
            <a:fillRect/>
          </a:stretch>
        </p:blipFill>
        <p:spPr>
          <a:xfrm rot="9727539">
            <a:off x="6577658" y="3511477"/>
            <a:ext cx="1991340" cy="1441351"/>
          </a:xfrm>
          <a:prstGeom prst="rect">
            <a:avLst/>
          </a:prstGeom>
        </p:spPr>
      </p:pic>
    </p:spTree>
    <p:extLst>
      <p:ext uri="{BB962C8B-B14F-4D97-AF65-F5344CB8AC3E}">
        <p14:creationId xmlns:p14="http://schemas.microsoft.com/office/powerpoint/2010/main" val="350423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98248893bf_0_344"/>
          <p:cNvSpPr txBox="1">
            <a:spLocks noGrp="1"/>
          </p:cNvSpPr>
          <p:nvPr>
            <p:ph type="title"/>
          </p:nvPr>
        </p:nvSpPr>
        <p:spPr>
          <a:xfrm>
            <a:off x="267287" y="318222"/>
            <a:ext cx="8419500" cy="471000"/>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rgbClr val="C40E3E"/>
              </a:buClr>
              <a:buSzPts val="3600"/>
              <a:buFont typeface="Arial"/>
              <a:buNone/>
            </a:pPr>
            <a:r>
              <a:rPr lang="en-US" sz="3500" dirty="0">
                <a:solidFill>
                  <a:srgbClr val="5688B6"/>
                </a:solidFill>
              </a:rPr>
              <a:t>Reminder</a:t>
            </a:r>
            <a:r>
              <a:rPr lang="en-US" sz="3500" dirty="0"/>
              <a:t> </a:t>
            </a:r>
            <a:r>
              <a:rPr lang="en-US" sz="3500" dirty="0">
                <a:solidFill>
                  <a:srgbClr val="FFC000"/>
                </a:solidFill>
              </a:rPr>
              <a:t>2024:</a:t>
            </a:r>
            <a:endParaRPr sz="3400" dirty="0">
              <a:solidFill>
                <a:srgbClr val="FFC000"/>
              </a:solidFill>
            </a:endParaRPr>
          </a:p>
        </p:txBody>
      </p:sp>
      <p:sp>
        <p:nvSpPr>
          <p:cNvPr id="1660" name="Google Shape;1660;g98248893bf_0_344"/>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61" name="Google Shape;1661;g98248893bf_0_344"/>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2" name="TextBox 1">
            <a:extLst>
              <a:ext uri="{FF2B5EF4-FFF2-40B4-BE49-F238E27FC236}">
                <a16:creationId xmlns:a16="http://schemas.microsoft.com/office/drawing/2014/main" id="{F0653735-0D29-47CB-BF85-4EAF4E186A5B}"/>
              </a:ext>
            </a:extLst>
          </p:cNvPr>
          <p:cNvSpPr txBox="1"/>
          <p:nvPr/>
        </p:nvSpPr>
        <p:spPr>
          <a:xfrm>
            <a:off x="377987" y="1147478"/>
            <a:ext cx="8308800" cy="3785652"/>
          </a:xfrm>
          <a:prstGeom prst="rect">
            <a:avLst/>
          </a:prstGeom>
          <a:noFill/>
        </p:spPr>
        <p:txBody>
          <a:bodyPr wrap="square" rtlCol="0">
            <a:spAutoFit/>
          </a:bodyPr>
          <a:lstStyle/>
          <a:p>
            <a:endParaRPr lang="en-US" sz="2000" b="1" dirty="0">
              <a:solidFill>
                <a:schemeClr val="accent1"/>
              </a:solidFill>
            </a:endParaRPr>
          </a:p>
          <a:p>
            <a:endParaRPr lang="en-US" sz="2000" b="1" dirty="0">
              <a:solidFill>
                <a:schemeClr val="accent1"/>
              </a:solidFill>
            </a:endParaRPr>
          </a:p>
          <a:p>
            <a:r>
              <a:rPr lang="en-US" sz="2000" b="1" dirty="0">
                <a:solidFill>
                  <a:schemeClr val="accent1"/>
                </a:solidFill>
              </a:rPr>
              <a:t>Birth Events: Dependent Documentation Requirement</a:t>
            </a:r>
            <a:endParaRPr lang="en-US" sz="2000" dirty="0"/>
          </a:p>
          <a:p>
            <a:endParaRPr lang="en-US" sz="2000" dirty="0"/>
          </a:p>
          <a:p>
            <a:r>
              <a:rPr lang="en-US" sz="2000" dirty="0"/>
              <a:t>	An official birth certificate must be submitted with the birth event 	in order to add a newborn.</a:t>
            </a:r>
          </a:p>
          <a:p>
            <a:endParaRPr lang="en-US" sz="2000" dirty="0"/>
          </a:p>
          <a:p>
            <a:r>
              <a:rPr lang="en-US" sz="2000" dirty="0"/>
              <a:t>	Members continue to have 60 days to initiate and finalize 	birth events when enrolling their newborn.</a:t>
            </a:r>
          </a:p>
          <a:p>
            <a:endParaRPr lang="en-US" sz="2000" dirty="0"/>
          </a:p>
          <a:p>
            <a:r>
              <a:rPr lang="en-US" sz="2000" b="1" dirty="0">
                <a:solidFill>
                  <a:srgbClr val="C00000"/>
                </a:solidFill>
              </a:rPr>
              <a:t>Remember:</a:t>
            </a:r>
            <a:r>
              <a:rPr lang="en-US" sz="2000" dirty="0"/>
              <a:t> temporary documents such as crib cards, hospital verifications of birth are not acceptable documents	</a:t>
            </a:r>
          </a:p>
        </p:txBody>
      </p:sp>
      <p:sp>
        <p:nvSpPr>
          <p:cNvPr id="3" name="Rectangle: Rounded Corners 2">
            <a:extLst>
              <a:ext uri="{FF2B5EF4-FFF2-40B4-BE49-F238E27FC236}">
                <a16:creationId xmlns:a16="http://schemas.microsoft.com/office/drawing/2014/main" id="{0CAEFF3B-5FDE-2314-C9E3-644EC5915EA1}"/>
              </a:ext>
            </a:extLst>
          </p:cNvPr>
          <p:cNvSpPr/>
          <p:nvPr/>
        </p:nvSpPr>
        <p:spPr>
          <a:xfrm>
            <a:off x="267286" y="1147477"/>
            <a:ext cx="8632269" cy="4194067"/>
          </a:xfrm>
          <a:prstGeom prst="roundRect">
            <a:avLst/>
          </a:prstGeom>
          <a:noFill/>
          <a:ln w="57150">
            <a:solidFill>
              <a:srgbClr val="568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74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Google Shape;1651;g98248893bf_0_338"/>
          <p:cNvSpPr txBox="1">
            <a:spLocks noGrp="1"/>
          </p:cNvSpPr>
          <p:nvPr>
            <p:ph type="sldNum" idx="12"/>
          </p:nvPr>
        </p:nvSpPr>
        <p:spPr>
          <a:xfrm>
            <a:off x="267287" y="6498284"/>
            <a:ext cx="110700" cy="107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652" name="Google Shape;1652;g98248893bf_0_338"/>
          <p:cNvSpPr txBox="1">
            <a:spLocks noGrp="1"/>
          </p:cNvSpPr>
          <p:nvPr>
            <p:ph type="ftr" idx="11"/>
          </p:nvPr>
        </p:nvSpPr>
        <p:spPr>
          <a:xfrm>
            <a:off x="952419" y="6513673"/>
            <a:ext cx="3619500" cy="92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Copyright 2019 State of Maryland. The information contained herein is subject to change without notice.</a:t>
            </a:r>
            <a:endParaRPr/>
          </a:p>
        </p:txBody>
      </p:sp>
      <p:sp>
        <p:nvSpPr>
          <p:cNvPr id="1653" name="Google Shape;1653;g98248893bf_0_338"/>
          <p:cNvSpPr txBox="1">
            <a:spLocks noGrp="1"/>
          </p:cNvSpPr>
          <p:nvPr>
            <p:ph type="title"/>
          </p:nvPr>
        </p:nvSpPr>
        <p:spPr>
          <a:xfrm>
            <a:off x="380609" y="2896905"/>
            <a:ext cx="8536500" cy="580200"/>
          </a:xfrm>
          <a:prstGeom prst="rect">
            <a:avLst/>
          </a:prstGeom>
          <a:noFill/>
          <a:ln>
            <a:noFill/>
          </a:ln>
        </p:spPr>
        <p:txBody>
          <a:bodyPr spcFirstLastPara="1" wrap="square" lIns="0" tIns="0" rIns="0" bIns="0" anchor="t" anchorCtr="0">
            <a:noAutofit/>
          </a:bodyPr>
          <a:lstStyle/>
          <a:p>
            <a:pPr marL="0" lvl="0" indent="0" rtl="0">
              <a:lnSpc>
                <a:spcPct val="85000"/>
              </a:lnSpc>
              <a:spcBef>
                <a:spcPts val="0"/>
              </a:spcBef>
              <a:spcAft>
                <a:spcPts val="0"/>
              </a:spcAft>
              <a:buClr>
                <a:srgbClr val="C40E3E"/>
              </a:buClr>
              <a:buSzPts val="3600"/>
              <a:buFont typeface="Arial"/>
              <a:buNone/>
            </a:pPr>
            <a:r>
              <a:rPr lang="en-US" sz="9600" dirty="0">
                <a:solidFill>
                  <a:srgbClr val="5688B6"/>
                </a:solidFill>
                <a:latin typeface="Freestyle Script" panose="030804020302050B0404" pitchFamily="66" charset="0"/>
              </a:rPr>
              <a:t>Wellness</a:t>
            </a:r>
            <a:endParaRPr sz="9600" dirty="0">
              <a:solidFill>
                <a:srgbClr val="5688B6"/>
              </a:solidFill>
              <a:latin typeface="Freestyle Script" panose="030804020302050B0404" pitchFamily="66" charset="0"/>
            </a:endParaRPr>
          </a:p>
        </p:txBody>
      </p:sp>
      <p:pic>
        <p:nvPicPr>
          <p:cNvPr id="2" name="Picture 1" descr="A picture containing arthropod, invertebrate, crab, brachyuran&#10;&#10;Description automatically generated">
            <a:extLst>
              <a:ext uri="{FF2B5EF4-FFF2-40B4-BE49-F238E27FC236}">
                <a16:creationId xmlns:a16="http://schemas.microsoft.com/office/drawing/2014/main" id="{4E980C50-81FE-0612-543F-C36AA8F2047E}"/>
              </a:ext>
            </a:extLst>
          </p:cNvPr>
          <p:cNvPicPr>
            <a:picLocks noChangeAspect="1"/>
          </p:cNvPicPr>
          <p:nvPr/>
        </p:nvPicPr>
        <p:blipFill>
          <a:blip r:embed="rId3"/>
          <a:stretch>
            <a:fillRect/>
          </a:stretch>
        </p:blipFill>
        <p:spPr>
          <a:xfrm rot="20639304">
            <a:off x="1925006" y="1628629"/>
            <a:ext cx="1991340" cy="1441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Graphic/Sloga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36pt and/or Subtitle">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wo content">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Content/Caption">
  <a:themeElements>
    <a:clrScheme name="SOM2021">
      <a:dk1>
        <a:srgbClr val="C40E3E"/>
      </a:dk1>
      <a:lt1>
        <a:srgbClr val="FFFFFF"/>
      </a:lt1>
      <a:dk2>
        <a:srgbClr val="C40E3E"/>
      </a:dk2>
      <a:lt2>
        <a:srgbClr val="FFC233"/>
      </a:lt2>
      <a:accent1>
        <a:srgbClr val="231F20"/>
      </a:accent1>
      <a:accent2>
        <a:srgbClr val="C40E3E"/>
      </a:accent2>
      <a:accent3>
        <a:srgbClr val="FFC233"/>
      </a:accent3>
      <a:accent4>
        <a:srgbClr val="FFFFFF"/>
      </a:accent4>
      <a:accent5>
        <a:srgbClr val="D8D8D8"/>
      </a:accent5>
      <a:accent6>
        <a:srgbClr val="8B8B8B"/>
      </a:accent6>
      <a:hlink>
        <a:srgbClr val="6BB1C9"/>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B278180ADE0C40B9BAAD7BBB24D4B0" ma:contentTypeVersion="19" ma:contentTypeDescription="Create a new document." ma:contentTypeScope="" ma:versionID="a5960cf892f67f6b495ac34501836e85">
  <xsd:schema xmlns:xsd="http://www.w3.org/2001/XMLSchema" xmlns:xs="http://www.w3.org/2001/XMLSchema" xmlns:p="http://schemas.microsoft.com/office/2006/metadata/properties" xmlns:ns1="http://schemas.microsoft.com/sharepoint/v3" xmlns:ns2="1d7b6081-7583-4274-933f-ce5f7d062d00" targetNamespace="http://schemas.microsoft.com/office/2006/metadata/properties" ma:root="true" ma:fieldsID="70413e6ed54aeb8bae62061e5160ec4b" ns1:_="" ns2:_="">
    <xsd:import namespace="http://schemas.microsoft.com/sharepoint/v3"/>
    <xsd:import namespace="1d7b6081-7583-4274-933f-ce5f7d062d00"/>
    <xsd:element name="properties">
      <xsd:complexType>
        <xsd:sequence>
          <xsd:element name="documentManagement">
            <xsd:complexType>
              <xsd:all>
                <xsd:element ref="ns2:Plan_x0020_Year" minOccurs="0"/>
                <xsd:element ref="ns2:Sub_x002d_Category" minOccurs="0"/>
                <xsd:element ref="ns2:Category0" minOccurs="0"/>
                <xsd:element ref="ns2:PostDate"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7b6081-7583-4274-933f-ce5f7d062d00" elementFormDefault="qualified">
    <xsd:import namespace="http://schemas.microsoft.com/office/2006/documentManagement/types"/>
    <xsd:import namespace="http://schemas.microsoft.com/office/infopath/2007/PartnerControls"/>
    <xsd:element name="Plan_x0020_Year" ma:index="2" nillable="true" ma:displayName="Plan Year" ma:indexed="true" ma:internalName="Plan_x0020_Year" ma:readOnly="false">
      <xsd:simpleType>
        <xsd:restriction base="dms:Text">
          <xsd:maxLength value="255"/>
        </xsd:restriction>
      </xsd:simpleType>
    </xsd:element>
    <xsd:element name="Sub_x002d_Category" ma:index="3" nillable="true" ma:displayName="Sub-Category" ma:default="Miscellaneous" ma:format="Dropdown" ma:indexed="true" ma:internalName="Sub_x002d_Category" ma:readOnly="false">
      <xsd:simpleType>
        <xsd:restriction base="dms:Choice">
          <xsd:enumeration value="Aetna"/>
          <xsd:enumeration value="CareFirst"/>
          <xsd:enumeration value="UnitedHealthcare"/>
          <xsd:enumeration value="Affidavits"/>
          <xsd:enumeration value="Archive"/>
          <xsd:enumeration value="Forms"/>
          <xsd:enumeration value="Information"/>
          <xsd:enumeration value="Instructions"/>
          <xsd:enumeration value="Miscellaneous"/>
          <xsd:enumeration value="NewsUpdates"/>
          <xsd:enumeration value="PayrollSchedule"/>
          <xsd:enumeration value="PremiumRates"/>
          <xsd:enumeration value="Presentations"/>
        </xsd:restriction>
      </xsd:simpleType>
    </xsd:element>
    <xsd:element name="Category0" ma:index="4" nillable="true" ma:displayName="Category" ma:default="General" ma:format="Dropdown" ma:indexed="true" ma:internalName="Category0" ma:readOnly="false">
      <xsd:simpleType>
        <xsd:restriction base="dms:Choice">
          <xsd:enumeration value="ABCCorner"/>
          <xsd:enumeration value="AccDeath"/>
          <xsd:enumeration value="BehavioralPlan"/>
          <xsd:enumeration value="DentalPlan"/>
          <xsd:enumeration value="DrugPlan"/>
          <xsd:enumeration value="FlexSpending"/>
          <xsd:enumeration value="General"/>
          <xsd:enumeration value="LifeInsurance"/>
          <xsd:enumeration value="LongTermCare"/>
          <xsd:enumeration value="MedicalPlan"/>
          <xsd:enumeration value="OpenEnrollment"/>
          <xsd:enumeration value="Wellness"/>
        </xsd:restriction>
      </xsd:simpleType>
    </xsd:element>
    <xsd:element name="PostDate" ma:index="5" nillable="true" ma:displayName="PostDate" ma:default="[today]" ma:format="DateOnly" ma:indexed="true" ma:internalName="Post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_x002d_Category xmlns="1d7b6081-7583-4274-933f-ce5f7d062d00">Miscellaneous</Sub_x002d_Category>
    <PublishingExpirationDate xmlns="http://schemas.microsoft.com/sharepoint/v3" xsi:nil="true"/>
    <PostDate xmlns="1d7b6081-7583-4274-933f-ce5f7d062d00">2023-09-21T18:48:10+00:00</PostDate>
    <PublishingStartDate xmlns="http://schemas.microsoft.com/sharepoint/v3" xsi:nil="true"/>
    <Plan_x0020_Year xmlns="1d7b6081-7583-4274-933f-ce5f7d062d00" xsi:nil="true"/>
    <Category0 xmlns="1d7b6081-7583-4274-933f-ce5f7d062d00">General</Category0>
  </documentManagement>
</p:properties>
</file>

<file path=customXml/itemProps1.xml><?xml version="1.0" encoding="utf-8"?>
<ds:datastoreItem xmlns:ds="http://schemas.openxmlformats.org/officeDocument/2006/customXml" ds:itemID="{19299AA0-B752-4F82-B50F-97314E358EBA}"/>
</file>

<file path=customXml/itemProps2.xml><?xml version="1.0" encoding="utf-8"?>
<ds:datastoreItem xmlns:ds="http://schemas.openxmlformats.org/officeDocument/2006/customXml" ds:itemID="{1DBA1C1B-983F-4021-B50A-D8C6DDFBD25A}"/>
</file>

<file path=customXml/itemProps3.xml><?xml version="1.0" encoding="utf-8"?>
<ds:datastoreItem xmlns:ds="http://schemas.openxmlformats.org/officeDocument/2006/customXml" ds:itemID="{1FB3E3F1-47E7-4FC0-8823-088000677D3A}"/>
</file>

<file path=docProps/app.xml><?xml version="1.0" encoding="utf-8"?>
<Properties xmlns="http://schemas.openxmlformats.org/officeDocument/2006/extended-properties" xmlns:vt="http://schemas.openxmlformats.org/officeDocument/2006/docPropsVTypes">
  <TotalTime>4855</TotalTime>
  <Words>3777</Words>
  <Application>Microsoft Office PowerPoint</Application>
  <PresentationFormat>On-screen Show (4:3)</PresentationFormat>
  <Paragraphs>462</Paragraphs>
  <Slides>41</Slides>
  <Notes>27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Calibri</vt:lpstr>
      <vt:lpstr>Noto Sans Symbols</vt:lpstr>
      <vt:lpstr>MyriadPro-Bold</vt:lpstr>
      <vt:lpstr>Wingdings</vt:lpstr>
      <vt:lpstr>MyriadPro-Regular</vt:lpstr>
      <vt:lpstr>Courier New</vt:lpstr>
      <vt:lpstr>Freestyle Script</vt:lpstr>
      <vt:lpstr>Fave Script Bold Pro</vt:lpstr>
      <vt:lpstr>Arial</vt:lpstr>
      <vt:lpstr>Graphic/Slogan</vt:lpstr>
      <vt:lpstr>Title 36pt and/or Subtitle</vt:lpstr>
      <vt:lpstr>Two content</vt:lpstr>
      <vt:lpstr>Picture/Content/Caption</vt:lpstr>
      <vt:lpstr>PowerPoint Presentation</vt:lpstr>
      <vt:lpstr>Agenda:</vt:lpstr>
      <vt:lpstr>Open Enrollment</vt:lpstr>
      <vt:lpstr>Open Enrollment </vt:lpstr>
      <vt:lpstr>Dependent Verification Review (DVR) </vt:lpstr>
      <vt:lpstr>Benefit Highlights</vt:lpstr>
      <vt:lpstr>Highlights 2024</vt:lpstr>
      <vt:lpstr>Reminder 2024:</vt:lpstr>
      <vt:lpstr>Wellness</vt:lpstr>
      <vt:lpstr>Wellness 2024</vt:lpstr>
      <vt:lpstr>Wellness 2024</vt:lpstr>
      <vt:lpstr>More Wellness 2024…                     Free Resources for Everyone!  </vt:lpstr>
      <vt:lpstr>PowerPoint Presentation</vt:lpstr>
      <vt:lpstr> Financial Wellness: Upwise</vt:lpstr>
      <vt:lpstr>SPS Benefit System</vt:lpstr>
      <vt:lpstr>Open Enrollment</vt:lpstr>
      <vt:lpstr>SPS Homepage/Announcements </vt:lpstr>
      <vt:lpstr>Open Enrollment User-Interface</vt:lpstr>
      <vt:lpstr>Open Enrollment User-Interface</vt:lpstr>
      <vt:lpstr>Agency Readiness Checklist </vt:lpstr>
      <vt:lpstr> Agency Readiness Checklist Continued…. </vt:lpstr>
      <vt:lpstr>Open Enrollment Events-Special Notes</vt:lpstr>
      <vt:lpstr>Contractuals</vt:lpstr>
      <vt:lpstr>Contractual Employee Contracts</vt:lpstr>
      <vt:lpstr>Contractual Employee Contracts continued..</vt:lpstr>
      <vt:lpstr>Open Enrollment Event Process Contractuals</vt:lpstr>
      <vt:lpstr>Open Enrollment Event Process Retirees</vt:lpstr>
      <vt:lpstr>Sending a 2024 Contract in a Delta File</vt:lpstr>
      <vt:lpstr>Domestic Partner Eligibility</vt:lpstr>
      <vt:lpstr>Domestic Partners Eligible in 2024</vt:lpstr>
      <vt:lpstr>Affidavit of Domestic Partnership  </vt:lpstr>
      <vt:lpstr>Affidavit of Domestic Partnership (cont)  </vt:lpstr>
      <vt:lpstr>Domestic Partner Eligibility </vt:lpstr>
      <vt:lpstr>Subsidy &amp; Domestic Partners</vt:lpstr>
      <vt:lpstr>Imputed Income</vt:lpstr>
      <vt:lpstr>Domestic Partners-FSA &amp; COBRA</vt:lpstr>
      <vt:lpstr>Domestic Partners &amp; Medicare</vt:lpstr>
      <vt:lpstr>EBD  Reminders</vt:lpstr>
      <vt:lpstr>Reminders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ABC OE Presentation</dc:title>
  <dc:creator>Ashley Feight</dc:creator>
  <cp:keywords>2024 ABC OE Presentation</cp:keywords>
  <cp:lastModifiedBy>Carole Wollenweber</cp:lastModifiedBy>
  <cp:revision>97</cp:revision>
  <cp:lastPrinted>2023-09-06T21:17:41Z</cp:lastPrinted>
  <dcterms:created xsi:type="dcterms:W3CDTF">2019-04-26T18:13:27Z</dcterms:created>
  <dcterms:modified xsi:type="dcterms:W3CDTF">2023-09-21T18:31:21Z</dcterms:modified>
  <cp:category>2024 ABC OE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0x010100ABB278180ADE0C40B9BAAD7BBB24D4B0</vt:lpwstr>
  </property>
</Properties>
</file>