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0" r:id="rId3"/>
    <p:sldId id="261" r:id="rId4"/>
    <p:sldId id="258" r:id="rId5"/>
    <p:sldId id="259" r:id="rId6"/>
    <p:sldId id="304" r:id="rId7"/>
    <p:sldId id="307" r:id="rId8"/>
    <p:sldId id="309" r:id="rId9"/>
    <p:sldId id="310" r:id="rId10"/>
    <p:sldId id="315" r:id="rId11"/>
    <p:sldId id="316" r:id="rId12"/>
    <p:sldId id="318" r:id="rId13"/>
    <p:sldId id="321" r:id="rId14"/>
    <p:sldId id="322" r:id="rId15"/>
    <p:sldId id="328" r:id="rId16"/>
    <p:sldId id="329" r:id="rId17"/>
    <p:sldId id="330" r:id="rId18"/>
    <p:sldId id="331" r:id="rId19"/>
    <p:sldId id="338" r:id="rId20"/>
    <p:sldId id="339" r:id="rId21"/>
    <p:sldId id="340" r:id="rId22"/>
    <p:sldId id="341" r:id="rId23"/>
    <p:sldId id="342" r:id="rId24"/>
    <p:sldId id="345" r:id="rId25"/>
    <p:sldId id="346" r:id="rId26"/>
    <p:sldId id="349" r:id="rId27"/>
    <p:sldId id="350" r:id="rId28"/>
    <p:sldId id="353" r:id="rId29"/>
    <p:sldId id="354" r:id="rId30"/>
    <p:sldId id="357" r:id="rId31"/>
    <p:sldId id="363" r:id="rId32"/>
    <p:sldId id="364" r:id="rId33"/>
    <p:sldId id="365" r:id="rId34"/>
    <p:sldId id="366" r:id="rId35"/>
    <p:sldId id="367" r:id="rId36"/>
    <p:sldId id="262"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B3D"/>
    <a:srgbClr val="498F4D"/>
    <a:srgbClr val="41A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1076" autoAdjust="0"/>
    <p:restoredTop sz="94361" autoAdjust="0"/>
  </p:normalViewPr>
  <p:slideViewPr>
    <p:cSldViewPr>
      <p:cViewPr>
        <p:scale>
          <a:sx n="76" d="100"/>
          <a:sy n="76" d="100"/>
        </p:scale>
        <p:origin x="-2784" y="-88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16C3276-348B-4EE6-9C1A-F25F05575AF9}" type="datetimeFigureOut">
              <a:rPr lang="en-US" smtClean="0"/>
              <a:pPr/>
              <a:t>2/22/2017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2A809C-7CBE-47FD-AB8E-A1FC741F1E87}" type="slidenum">
              <a:rPr lang="en-US" smtClean="0"/>
              <a:pPr/>
              <a:t>‹#›</a:t>
            </a:fld>
            <a:endParaRPr lang="en-US"/>
          </a:p>
        </p:txBody>
      </p:sp>
    </p:spTree>
    <p:extLst>
      <p:ext uri="{BB962C8B-B14F-4D97-AF65-F5344CB8AC3E}">
        <p14:creationId xmlns:p14="http://schemas.microsoft.com/office/powerpoint/2010/main" val="56478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A809C-7CBE-47FD-AB8E-A1FC741F1E87}" type="slidenum">
              <a:rPr lang="en-US" smtClean="0"/>
              <a:pPr/>
              <a:t>4</a:t>
            </a:fld>
            <a:endParaRPr lang="en-US"/>
          </a:p>
        </p:txBody>
      </p:sp>
    </p:spTree>
    <p:extLst>
      <p:ext uri="{BB962C8B-B14F-4D97-AF65-F5344CB8AC3E}">
        <p14:creationId xmlns:p14="http://schemas.microsoft.com/office/powerpoint/2010/main" val="72668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A809C-7CBE-47FD-AB8E-A1FC741F1E87}" type="slidenum">
              <a:rPr lang="en-US" smtClean="0"/>
              <a:pPr/>
              <a:t>5</a:t>
            </a:fld>
            <a:endParaRPr lang="en-US"/>
          </a:p>
        </p:txBody>
      </p:sp>
    </p:spTree>
    <p:extLst>
      <p:ext uri="{BB962C8B-B14F-4D97-AF65-F5344CB8AC3E}">
        <p14:creationId xmlns:p14="http://schemas.microsoft.com/office/powerpoint/2010/main" val="257299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62A809C-7CBE-47FD-AB8E-A1FC741F1E87}" type="slidenum">
              <a:rPr lang="en-US" smtClean="0"/>
              <a:pPr/>
              <a:t>9</a:t>
            </a:fld>
            <a:endParaRPr lang="en-US" dirty="0"/>
          </a:p>
        </p:txBody>
      </p:sp>
    </p:spTree>
    <p:extLst>
      <p:ext uri="{BB962C8B-B14F-4D97-AF65-F5344CB8AC3E}">
        <p14:creationId xmlns:p14="http://schemas.microsoft.com/office/powerpoint/2010/main" val="348237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970938" y="8829823"/>
            <a:ext cx="3037840" cy="464980"/>
          </a:xfrm>
          <a:prstGeom prst="rect">
            <a:avLst/>
          </a:prstGeom>
          <a:noFill/>
          <a:ln>
            <a:miter lim="800000"/>
            <a:headEnd/>
            <a:tailEnd/>
          </a:ln>
        </p:spPr>
        <p:txBody>
          <a:bodyPr lIns="92830" tIns="46415" rIns="92830" bIns="46415" anchor="b"/>
          <a:lstStyle/>
          <a:p>
            <a:pPr algn="r" defTabSz="464149" fontAlgn="base">
              <a:spcBef>
                <a:spcPct val="0"/>
              </a:spcBef>
              <a:spcAft>
                <a:spcPct val="0"/>
              </a:spcAft>
              <a:defRPr/>
            </a:pPr>
            <a:fld id="{D035F6FD-59E1-4E33-8151-7699E40C1FAE}" type="slidenum">
              <a:rPr lang="en-US" sz="1200">
                <a:solidFill>
                  <a:prstClr val="black"/>
                </a:solidFill>
              </a:rPr>
              <a:pPr algn="r" defTabSz="464149" fontAlgn="base">
                <a:spcBef>
                  <a:spcPct val="0"/>
                </a:spcBef>
                <a:spcAft>
                  <a:spcPct val="0"/>
                </a:spcAft>
                <a:defRPr/>
              </a:pPr>
              <a:t>15</a:t>
            </a:fld>
            <a:endParaRPr lang="en-US" sz="1200">
              <a:solidFill>
                <a:prstClr val="black"/>
              </a:solidFill>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xfrm>
            <a:off x="934720" y="4416511"/>
            <a:ext cx="5140960" cy="4183220"/>
          </a:xfrm>
          <a:noFill/>
        </p:spPr>
        <p:txBody>
          <a:bodyPr wrap="square" numCol="1" anchor="t" anchorCtr="0" compatLnSpc="1">
            <a:prstTxWarp prst="textNoShape">
              <a:avLst/>
            </a:prstTxWarp>
          </a:bodyPr>
          <a:lstStyle/>
          <a:p>
            <a:pPr>
              <a:spcBef>
                <a:spcPct val="0"/>
              </a:spcBef>
            </a:pPr>
            <a:endParaRPr lang="en-US"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70938" y="8829823"/>
            <a:ext cx="3037840" cy="464980"/>
          </a:xfrm>
          <a:prstGeom prst="rect">
            <a:avLst/>
          </a:prstGeom>
          <a:noFill/>
          <a:ln>
            <a:miter lim="800000"/>
            <a:headEnd/>
            <a:tailEnd/>
          </a:ln>
        </p:spPr>
        <p:txBody>
          <a:bodyPr lIns="92830" tIns="46415" rIns="92830" bIns="46415" anchor="b"/>
          <a:lstStyle/>
          <a:p>
            <a:pPr algn="r" defTabSz="464149" fontAlgn="base">
              <a:spcBef>
                <a:spcPct val="0"/>
              </a:spcBef>
              <a:spcAft>
                <a:spcPct val="0"/>
              </a:spcAft>
              <a:defRPr/>
            </a:pPr>
            <a:fld id="{7EEAF086-3E04-47E4-B29D-9F972E8C4808}" type="slidenum">
              <a:rPr lang="en-US" sz="1200">
                <a:solidFill>
                  <a:prstClr val="black"/>
                </a:solidFill>
              </a:rPr>
              <a:pPr algn="r" defTabSz="464149" fontAlgn="base">
                <a:spcBef>
                  <a:spcPct val="0"/>
                </a:spcBef>
                <a:spcAft>
                  <a:spcPct val="0"/>
                </a:spcAft>
                <a:defRPr/>
              </a:pPr>
              <a:t>17</a:t>
            </a:fld>
            <a:endParaRPr lang="en-US" sz="1200">
              <a:solidFill>
                <a:prstClr val="black"/>
              </a:solidFill>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xfrm>
            <a:off x="934720" y="4416511"/>
            <a:ext cx="5140960" cy="4183220"/>
          </a:xfrm>
          <a:noFill/>
        </p:spPr>
        <p:txBody>
          <a:bodyPr wrap="square" numCol="1" anchor="t" anchorCtr="0" compatLnSpc="1">
            <a:prstTxWarp prst="textNoShape">
              <a:avLst/>
            </a:prstTxWarp>
          </a:bodyPr>
          <a:lstStyle/>
          <a:p>
            <a:pPr>
              <a:spcBef>
                <a:spcPct val="0"/>
              </a:spcBef>
            </a:pPr>
            <a:endParaRPr lang="en-US"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70938" y="8829823"/>
            <a:ext cx="3037840" cy="464980"/>
          </a:xfrm>
          <a:prstGeom prst="rect">
            <a:avLst/>
          </a:prstGeom>
          <a:noFill/>
          <a:ln>
            <a:miter lim="800000"/>
            <a:headEnd/>
            <a:tailEnd/>
          </a:ln>
        </p:spPr>
        <p:txBody>
          <a:bodyPr lIns="92830" tIns="46415" rIns="92830" bIns="46415" anchor="b"/>
          <a:lstStyle/>
          <a:p>
            <a:pPr algn="r" defTabSz="464149" fontAlgn="base">
              <a:spcBef>
                <a:spcPct val="0"/>
              </a:spcBef>
              <a:spcAft>
                <a:spcPct val="0"/>
              </a:spcAft>
              <a:defRPr/>
            </a:pPr>
            <a:fld id="{065CA0ED-D203-406C-9444-28747243E13F}" type="slidenum">
              <a:rPr lang="en-US" sz="1200">
                <a:solidFill>
                  <a:prstClr val="black"/>
                </a:solidFill>
              </a:rPr>
              <a:pPr algn="r" defTabSz="464149" fontAlgn="base">
                <a:spcBef>
                  <a:spcPct val="0"/>
                </a:spcBef>
                <a:spcAft>
                  <a:spcPct val="0"/>
                </a:spcAft>
                <a:defRPr/>
              </a:pPr>
              <a:t>18</a:t>
            </a:fld>
            <a:endParaRPr lang="en-US" sz="1200">
              <a:solidFill>
                <a:prstClr val="black"/>
              </a:solidFill>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xfrm>
            <a:off x="934720" y="4416511"/>
            <a:ext cx="5140960" cy="4183220"/>
          </a:xfrm>
          <a:noFill/>
        </p:spPr>
        <p:txBody>
          <a:bodyPr wrap="square" numCol="1" anchor="t" anchorCtr="0" compatLnSpc="1">
            <a:prstTxWarp prst="textNoShape">
              <a:avLst/>
            </a:prstTxWarp>
          </a:bodyPr>
          <a:lstStyle/>
          <a:p>
            <a:pPr>
              <a:spcBef>
                <a:spcPct val="0"/>
              </a:spcBef>
            </a:pPr>
            <a:endParaRPr lang="en-US"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70938" y="8829823"/>
            <a:ext cx="3037840" cy="464980"/>
          </a:xfrm>
          <a:prstGeom prst="rect">
            <a:avLst/>
          </a:prstGeom>
          <a:noFill/>
          <a:ln>
            <a:miter lim="800000"/>
            <a:headEnd/>
            <a:tailEnd/>
          </a:ln>
        </p:spPr>
        <p:txBody>
          <a:bodyPr lIns="92830" tIns="46415" rIns="92830" bIns="46415" anchor="b"/>
          <a:lstStyle/>
          <a:p>
            <a:pPr algn="r" defTabSz="464149" fontAlgn="base">
              <a:spcBef>
                <a:spcPct val="0"/>
              </a:spcBef>
              <a:spcAft>
                <a:spcPct val="0"/>
              </a:spcAft>
              <a:defRPr/>
            </a:pPr>
            <a:fld id="{0E50A2C6-3EB5-4445-BCFD-AC1FC9969ADE}" type="slidenum">
              <a:rPr lang="en-US" sz="1200">
                <a:solidFill>
                  <a:prstClr val="black"/>
                </a:solidFill>
              </a:rPr>
              <a:pPr algn="r" defTabSz="464149" fontAlgn="base">
                <a:spcBef>
                  <a:spcPct val="0"/>
                </a:spcBef>
                <a:spcAft>
                  <a:spcPct val="0"/>
                </a:spcAft>
                <a:defRPr/>
              </a:pPr>
              <a:t>19</a:t>
            </a:fld>
            <a:endParaRPr lang="en-US" sz="1200">
              <a:solidFill>
                <a:prstClr val="black"/>
              </a:solidFill>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xfrm>
            <a:off x="934720" y="4416511"/>
            <a:ext cx="5140960" cy="4183220"/>
          </a:xfrm>
          <a:noFill/>
        </p:spPr>
        <p:txBody>
          <a:bodyPr wrap="square" numCol="1" anchor="t" anchorCtr="0" compatLnSpc="1">
            <a:prstTxWarp prst="textNoShape">
              <a:avLst/>
            </a:prstTxWarp>
          </a:bodyPr>
          <a:lstStyle/>
          <a:p>
            <a:pPr>
              <a:spcBef>
                <a:spcPct val="0"/>
              </a:spcBef>
            </a:pPr>
            <a:endParaRPr lang="en-US"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stretch>
            <a:fillRect/>
          </a:stretch>
        </p:blipFill>
        <p:spPr>
          <a:xfrm>
            <a:off x="2651145" y="140401"/>
            <a:ext cx="3394364" cy="432975"/>
          </a:xfrm>
          <a:prstGeom prst="rect">
            <a:avLst/>
          </a:prstGeom>
        </p:spPr>
      </p:pic>
      <p:sp>
        <p:nvSpPr>
          <p:cNvPr id="9" name="Rectangle 8"/>
          <p:cNvSpPr/>
          <p:nvPr userDrawn="1"/>
        </p:nvSpPr>
        <p:spPr>
          <a:xfrm>
            <a:off x="0" y="0"/>
            <a:ext cx="9144000" cy="6858000"/>
          </a:xfrm>
          <a:prstGeom prst="rect">
            <a:avLst/>
          </a:prstGeom>
          <a:solidFill>
            <a:srgbClr val="397B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713755"/>
            <a:ext cx="7772400" cy="523220"/>
          </a:xfrm>
          <a:prstGeom prst="rect">
            <a:avLst/>
          </a:prstGeom>
        </p:spPr>
        <p:txBody>
          <a:bodyPr lIns="0" tIns="0" rIns="0" bIns="0" anchor="t" anchorCtr="0">
            <a:spAutoFit/>
          </a:bodyPr>
          <a:lstStyle>
            <a:lvl1pPr algn="l">
              <a:lnSpc>
                <a:spcPct val="85000"/>
              </a:lnSpc>
              <a:defRPr sz="4000" b="1">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28265"/>
            <a:ext cx="7772400" cy="366254"/>
          </a:xfrm>
          <a:prstGeom prst="rect">
            <a:avLst/>
          </a:prstGeom>
        </p:spPr>
        <p:txBody>
          <a:bodyPr wrap="square" lIns="0" tIns="0" rIns="0" bIns="0">
            <a:spAutoFit/>
          </a:bodyPr>
          <a:lstStyle>
            <a:lvl1pPr marL="0" indent="0" algn="l">
              <a:lnSpc>
                <a:spcPct val="85000"/>
              </a:lnSpc>
              <a:spcBef>
                <a:spcPts val="0"/>
              </a:spcBef>
              <a:buNone/>
              <a:defRPr sz="28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080415"/>
            <a:ext cx="2285811" cy="9813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tretch>
            <a:fillRect/>
          </a:stretch>
        </p:blipFill>
        <p:spPr>
          <a:xfrm>
            <a:off x="2660217" y="140389"/>
            <a:ext cx="3394364" cy="432975"/>
          </a:xfrm>
          <a:prstGeom prst="rect">
            <a:avLst/>
          </a:prstGeom>
        </p:spPr>
      </p:pic>
      <p:sp>
        <p:nvSpPr>
          <p:cNvPr id="2" name="Title 1"/>
          <p:cNvSpPr>
            <a:spLocks noGrp="1"/>
          </p:cNvSpPr>
          <p:nvPr>
            <p:ph type="ctrTitle"/>
          </p:nvPr>
        </p:nvSpPr>
        <p:spPr>
          <a:xfrm>
            <a:off x="685800" y="2713755"/>
            <a:ext cx="7772400" cy="523220"/>
          </a:xfrm>
          <a:prstGeom prst="rect">
            <a:avLst/>
          </a:prstGeom>
        </p:spPr>
        <p:txBody>
          <a:bodyPr lIns="0" tIns="0" rIns="0" bIns="0" anchor="t" anchorCtr="0">
            <a:spAutoFit/>
          </a:bodyPr>
          <a:lstStyle>
            <a:lvl1pPr algn="l">
              <a:lnSpc>
                <a:spcPct val="85000"/>
              </a:lnSpc>
              <a:defRPr sz="4000" b="1">
                <a:solidFill>
                  <a:schemeClr val="tx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28265"/>
            <a:ext cx="7772400" cy="366254"/>
          </a:xfrm>
          <a:prstGeom prst="rect">
            <a:avLst/>
          </a:prstGeom>
        </p:spPr>
        <p:txBody>
          <a:bodyPr wrap="square" lIns="0" tIns="0" rIns="0" bIns="0">
            <a:spAutoFit/>
          </a:bodyPr>
          <a:lstStyle>
            <a:lvl1pPr marL="0" indent="0" algn="l">
              <a:lnSpc>
                <a:spcPct val="85000"/>
              </a:lnSpc>
              <a:spcBef>
                <a:spcPts val="0"/>
              </a:spcBef>
              <a:buNone/>
              <a:defRPr sz="2800">
                <a:solidFill>
                  <a:schemeClr val="bg1">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080415"/>
            <a:ext cx="2285811" cy="981375"/>
          </a:xfrm>
          <a:prstGeom prst="rect">
            <a:avLst/>
          </a:prstGeom>
        </p:spPr>
      </p:pic>
    </p:spTree>
    <p:extLst>
      <p:ext uri="{BB962C8B-B14F-4D97-AF65-F5344CB8AC3E}">
        <p14:creationId xmlns:p14="http://schemas.microsoft.com/office/powerpoint/2010/main" val="3237897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Rectangle 2"/>
          <p:cNvSpPr/>
          <p:nvPr userDrawn="1"/>
        </p:nvSpPr>
        <p:spPr>
          <a:xfrm>
            <a:off x="0" y="0"/>
            <a:ext cx="9144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22313" y="2660900"/>
            <a:ext cx="7772400" cy="523220"/>
          </a:xfrm>
          <a:prstGeom prst="rect">
            <a:avLst/>
          </a:prstGeom>
        </p:spPr>
        <p:txBody>
          <a:bodyPr lIns="0" tIns="0" rIns="0" bIns="0" anchor="t">
            <a:spAutoFit/>
          </a:bodyPr>
          <a:lstStyle>
            <a:lvl1pPr algn="l">
              <a:lnSpc>
                <a:spcPct val="85000"/>
              </a:lnSpc>
              <a:defRPr sz="4000" b="1" cap="none"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0" name="Footer Placeholder 3"/>
          <p:cNvSpPr>
            <a:spLocks noGrp="1"/>
          </p:cNvSpPr>
          <p:nvPr>
            <p:ph type="ftr" sz="quarter" idx="11"/>
          </p:nvPr>
        </p:nvSpPr>
        <p:spPr>
          <a:xfrm>
            <a:off x="654690" y="6485051"/>
            <a:ext cx="4211089" cy="107722"/>
          </a:xfrm>
          <a:prstGeom prst="rect">
            <a:avLst/>
          </a:prstGeom>
        </p:spPr>
        <p:txBody>
          <a:bodyPr wrap="none" lIns="0" tIns="0" rIns="0" bIns="0">
            <a:spAutoFit/>
          </a:bodyPr>
          <a:lstStyle>
            <a:lvl1pPr algn="l">
              <a:defRPr sz="700">
                <a:solidFill>
                  <a:schemeClr val="bg1"/>
                </a:solidFill>
                <a:latin typeface="Arial" panose="020B0604020202020204" pitchFamily="34" charset="0"/>
                <a:cs typeface="Arial" panose="020B0604020202020204" pitchFamily="34" charset="0"/>
              </a:defRPr>
            </a:lvl1pPr>
          </a:lstStyle>
          <a:p>
            <a:r>
              <a:rPr lang="en-US" dirty="0" smtClean="0"/>
              <a:t>© Copyright 2016 State of Maryland. The information contained herein is subject to change without notice.</a:t>
            </a:r>
            <a:endParaRPr lang="en-US" dirty="0"/>
          </a:p>
        </p:txBody>
      </p:sp>
      <p:sp>
        <p:nvSpPr>
          <p:cNvPr id="11" name="Slide Number Placeholder 4"/>
          <p:cNvSpPr>
            <a:spLocks noGrp="1"/>
          </p:cNvSpPr>
          <p:nvPr>
            <p:ph type="sldNum" sz="quarter" idx="12"/>
          </p:nvPr>
        </p:nvSpPr>
        <p:spPr>
          <a:xfrm>
            <a:off x="457200" y="6485051"/>
            <a:ext cx="110608" cy="107722"/>
          </a:xfrm>
          <a:prstGeom prst="rect">
            <a:avLst/>
          </a:prstGeom>
        </p:spPr>
        <p:txBody>
          <a:bodyPr wrap="none" lIns="0" tIns="0" rIns="0" bIns="0">
            <a:spAutoFit/>
          </a:bodyPr>
          <a:lstStyle>
            <a:lvl1pPr algn="l">
              <a:defRPr sz="700">
                <a:solidFill>
                  <a:schemeClr val="bg1"/>
                </a:solidFill>
                <a:latin typeface="Arial" panose="020B0604020202020204" pitchFamily="34" charset="0"/>
                <a:cs typeface="Arial" panose="020B0604020202020204" pitchFamily="34" charset="0"/>
              </a:defRPr>
            </a:lvl1pPr>
          </a:lstStyle>
          <a:p>
            <a:fld id="{17070FDE-F013-4C99-B38C-3929E07E8D4D}" type="slidenum">
              <a:rPr lang="en-US" smtClean="0"/>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0350" y="6155755"/>
            <a:ext cx="1142906" cy="490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Slide Number Placeholder 14"/>
          <p:cNvSpPr>
            <a:spLocks noGrp="1"/>
          </p:cNvSpPr>
          <p:nvPr>
            <p:ph type="sldNum" sz="quarter" idx="4"/>
          </p:nvPr>
        </p:nvSpPr>
        <p:spPr>
          <a:xfrm>
            <a:off x="270640" y="6564912"/>
            <a:ext cx="110608" cy="107722"/>
          </a:xfrm>
          <a:prstGeom prst="rect">
            <a:avLst/>
          </a:prstGeom>
        </p:spPr>
        <p:txBody>
          <a:bodyPr vert="horz" wrap="none" lIns="0" tIns="0" rIns="0" bIns="0" rtlCol="0" anchor="ctr">
            <a:spAutoFit/>
          </a:bodyPr>
          <a:lstStyle>
            <a:lvl1pPr algn="l">
              <a:defRPr sz="700">
                <a:solidFill>
                  <a:schemeClr val="tx1">
                    <a:tint val="75000"/>
                  </a:schemeClr>
                </a:solidFill>
                <a:latin typeface="Arial" panose="020B0604020202020204" pitchFamily="34" charset="0"/>
                <a:cs typeface="Arial" panose="020B0604020202020204" pitchFamily="34" charset="0"/>
              </a:defRPr>
            </a:lvl1pPr>
          </a:lstStyle>
          <a:p>
            <a:fld id="{13EE0807-1591-4B65-BED7-AA019BC4001C}" type="slidenum">
              <a:rPr lang="en-US" smtClean="0"/>
              <a:pPr/>
              <a:t>‹#›</a:t>
            </a:fld>
            <a:endParaRPr lang="en-US" dirty="0"/>
          </a:p>
        </p:txBody>
      </p:sp>
      <p:sp>
        <p:nvSpPr>
          <p:cNvPr id="6" name="Footer Placeholder 15"/>
          <p:cNvSpPr>
            <a:spLocks noGrp="1"/>
          </p:cNvSpPr>
          <p:nvPr>
            <p:ph type="ftr" sz="quarter" idx="3"/>
          </p:nvPr>
        </p:nvSpPr>
        <p:spPr>
          <a:xfrm>
            <a:off x="539475" y="6572606"/>
            <a:ext cx="3619581" cy="92333"/>
          </a:xfrm>
          <a:prstGeom prst="rect">
            <a:avLst/>
          </a:prstGeom>
        </p:spPr>
        <p:txBody>
          <a:bodyPr vert="horz" wrap="none" lIns="0" tIns="0" rIns="0" bIns="0" rtlCol="0" anchor="ctr">
            <a:spAutoFit/>
          </a:bodyPr>
          <a:lstStyle>
            <a:lvl1pPr algn="l">
              <a:defRPr sz="600">
                <a:solidFill>
                  <a:schemeClr val="tx1">
                    <a:tint val="75000"/>
                  </a:schemeClr>
                </a:solidFill>
                <a:latin typeface="Arial" panose="020B0604020202020204" pitchFamily="34" charset="0"/>
                <a:cs typeface="Arial" panose="020B0604020202020204" pitchFamily="34" charset="0"/>
              </a:defRPr>
            </a:lvl1pPr>
          </a:lstStyle>
          <a:p>
            <a:r>
              <a:rPr lang="en-US" dirty="0" smtClean="0"/>
              <a:t>© Copyright 2016 State of Maryland. The information contained herein is subject to change without notice.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7" name="Text Placeholder 16"/>
          <p:cNvSpPr>
            <a:spLocks noGrp="1"/>
          </p:cNvSpPr>
          <p:nvPr>
            <p:ph type="body" sz="quarter" idx="10"/>
          </p:nvPr>
        </p:nvSpPr>
        <p:spPr>
          <a:xfrm>
            <a:off x="457200" y="740650"/>
            <a:ext cx="8229600" cy="235449"/>
          </a:xfrm>
          <a:prstGeom prst="rect">
            <a:avLst/>
          </a:prstGeom>
        </p:spPr>
        <p:txBody>
          <a:bodyPr lIns="0" tIns="0" rIns="0" bIns="0">
            <a:spAutoFit/>
          </a:bodyPr>
          <a:lstStyle>
            <a:lvl1pPr>
              <a:lnSpc>
                <a:spcPct val="85000"/>
              </a:lnSpc>
              <a:spcBef>
                <a:spcPts val="0"/>
              </a:spcBef>
              <a:defRPr sz="1800">
                <a:solidFill>
                  <a:schemeClr val="accent1"/>
                </a:solidFill>
                <a:latin typeface="Arial" panose="020B060402020202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Slide Number Placeholder 14"/>
          <p:cNvSpPr>
            <a:spLocks noGrp="1"/>
          </p:cNvSpPr>
          <p:nvPr>
            <p:ph type="sldNum" sz="quarter" idx="4"/>
          </p:nvPr>
        </p:nvSpPr>
        <p:spPr>
          <a:xfrm>
            <a:off x="270640" y="6564912"/>
            <a:ext cx="110608" cy="107722"/>
          </a:xfrm>
          <a:prstGeom prst="rect">
            <a:avLst/>
          </a:prstGeom>
        </p:spPr>
        <p:txBody>
          <a:bodyPr vert="horz" wrap="none" lIns="0" tIns="0" rIns="0" bIns="0" rtlCol="0" anchor="ctr">
            <a:spAutoFit/>
          </a:bodyPr>
          <a:lstStyle>
            <a:lvl1pPr algn="l">
              <a:defRPr sz="700">
                <a:solidFill>
                  <a:schemeClr val="tx1">
                    <a:tint val="75000"/>
                  </a:schemeClr>
                </a:solidFill>
                <a:latin typeface="Arial" panose="020B0604020202020204" pitchFamily="34" charset="0"/>
                <a:cs typeface="Arial" panose="020B0604020202020204" pitchFamily="34" charset="0"/>
              </a:defRPr>
            </a:lvl1pPr>
          </a:lstStyle>
          <a:p>
            <a:fld id="{13EE0807-1591-4B65-BED7-AA019BC4001C}" type="slidenum">
              <a:rPr lang="en-US" smtClean="0"/>
              <a:pPr/>
              <a:t>‹#›</a:t>
            </a:fld>
            <a:endParaRPr lang="en-US" dirty="0"/>
          </a:p>
        </p:txBody>
      </p:sp>
      <p:sp>
        <p:nvSpPr>
          <p:cNvPr id="7" name="Footer Placeholder 15"/>
          <p:cNvSpPr>
            <a:spLocks noGrp="1"/>
          </p:cNvSpPr>
          <p:nvPr>
            <p:ph type="ftr" sz="quarter" idx="3"/>
          </p:nvPr>
        </p:nvSpPr>
        <p:spPr>
          <a:xfrm>
            <a:off x="539475" y="6572606"/>
            <a:ext cx="3619581" cy="92333"/>
          </a:xfrm>
          <a:prstGeom prst="rect">
            <a:avLst/>
          </a:prstGeom>
        </p:spPr>
        <p:txBody>
          <a:bodyPr vert="horz" wrap="none" lIns="0" tIns="0" rIns="0" bIns="0" rtlCol="0" anchor="ctr">
            <a:spAutoFit/>
          </a:bodyPr>
          <a:lstStyle>
            <a:lvl1pPr algn="l">
              <a:defRPr sz="600">
                <a:solidFill>
                  <a:schemeClr val="tx1">
                    <a:tint val="75000"/>
                  </a:schemeClr>
                </a:solidFill>
                <a:latin typeface="Arial" panose="020B0604020202020204" pitchFamily="34" charset="0"/>
                <a:cs typeface="Arial" panose="020B0604020202020204" pitchFamily="34" charset="0"/>
              </a:defRPr>
            </a:lvl1pPr>
          </a:lstStyle>
          <a:p>
            <a:r>
              <a:rPr lang="en-US" dirty="0" smtClean="0"/>
              <a:t>© Copyright 2016 State of Maryland. The information contained herein is subject to change without notice.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14"/>
          <p:cNvSpPr>
            <a:spLocks noGrp="1"/>
          </p:cNvSpPr>
          <p:nvPr>
            <p:ph type="sldNum" sz="quarter" idx="4"/>
          </p:nvPr>
        </p:nvSpPr>
        <p:spPr>
          <a:xfrm>
            <a:off x="270640" y="6564912"/>
            <a:ext cx="110608" cy="107722"/>
          </a:xfrm>
          <a:prstGeom prst="rect">
            <a:avLst/>
          </a:prstGeom>
        </p:spPr>
        <p:txBody>
          <a:bodyPr vert="horz" wrap="none" lIns="0" tIns="0" rIns="0" bIns="0" rtlCol="0" anchor="ctr">
            <a:spAutoFit/>
          </a:bodyPr>
          <a:lstStyle>
            <a:lvl1pPr algn="l">
              <a:defRPr sz="700">
                <a:solidFill>
                  <a:schemeClr val="tx1">
                    <a:tint val="75000"/>
                  </a:schemeClr>
                </a:solidFill>
                <a:latin typeface="Arial" panose="020B0604020202020204" pitchFamily="34" charset="0"/>
                <a:cs typeface="Arial" panose="020B0604020202020204" pitchFamily="34" charset="0"/>
              </a:defRPr>
            </a:lvl1pPr>
          </a:lstStyle>
          <a:p>
            <a:fld id="{13EE0807-1591-4B65-BED7-AA019BC4001C}" type="slidenum">
              <a:rPr lang="en-US" smtClean="0"/>
              <a:pPr/>
              <a:t>‹#›</a:t>
            </a:fld>
            <a:endParaRPr lang="en-US" dirty="0"/>
          </a:p>
        </p:txBody>
      </p:sp>
      <p:sp>
        <p:nvSpPr>
          <p:cNvPr id="5" name="Footer Placeholder 15"/>
          <p:cNvSpPr>
            <a:spLocks noGrp="1"/>
          </p:cNvSpPr>
          <p:nvPr>
            <p:ph type="ftr" sz="quarter" idx="3"/>
          </p:nvPr>
        </p:nvSpPr>
        <p:spPr>
          <a:xfrm>
            <a:off x="539475" y="6572606"/>
            <a:ext cx="3619581" cy="92333"/>
          </a:xfrm>
          <a:prstGeom prst="rect">
            <a:avLst/>
          </a:prstGeom>
        </p:spPr>
        <p:txBody>
          <a:bodyPr vert="horz" wrap="none" lIns="0" tIns="0" rIns="0" bIns="0" rtlCol="0" anchor="ctr">
            <a:spAutoFit/>
          </a:bodyPr>
          <a:lstStyle>
            <a:lvl1pPr algn="l">
              <a:defRPr sz="600">
                <a:solidFill>
                  <a:schemeClr val="tx1">
                    <a:tint val="75000"/>
                  </a:schemeClr>
                </a:solidFill>
                <a:latin typeface="Arial" panose="020B0604020202020204" pitchFamily="34" charset="0"/>
                <a:cs typeface="Arial" panose="020B0604020202020204" pitchFamily="34" charset="0"/>
              </a:defRPr>
            </a:lvl1pPr>
          </a:lstStyle>
          <a:p>
            <a:r>
              <a:rPr lang="en-US" dirty="0" smtClean="0"/>
              <a:t>© Copyright 2016 State of Maryland. The information contained herein is subject to change without notice.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228D307-4955-4870-A8E2-1E888656C89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818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614672" y="6274021"/>
            <a:ext cx="4529328" cy="573024"/>
          </a:xfrm>
          <a:prstGeom prst="rect">
            <a:avLst/>
          </a:prstGeom>
        </p:spPr>
      </p:pic>
      <p:sp>
        <p:nvSpPr>
          <p:cNvPr id="13" name="Title Placeholder 12"/>
          <p:cNvSpPr>
            <a:spLocks noGrp="1"/>
          </p:cNvSpPr>
          <p:nvPr>
            <p:ph type="title"/>
          </p:nvPr>
        </p:nvSpPr>
        <p:spPr>
          <a:xfrm>
            <a:off x="457200" y="274638"/>
            <a:ext cx="8229600" cy="366254"/>
          </a:xfrm>
          <a:prstGeom prst="rect">
            <a:avLst/>
          </a:prstGeom>
        </p:spPr>
        <p:txBody>
          <a:bodyPr vert="horz" lIns="0" tIns="0" rIns="0" bIns="0" rtlCol="0" anchor="t" anchorCtr="0">
            <a:spAutoFit/>
          </a:bodyPr>
          <a:lstStyle/>
          <a:p>
            <a:r>
              <a:rPr lang="en-US" dirty="0" smtClean="0"/>
              <a:t>Click to edit Master title style</a:t>
            </a:r>
            <a:endParaRPr lang="en-US" dirty="0"/>
          </a:p>
        </p:txBody>
      </p:sp>
      <p:sp>
        <p:nvSpPr>
          <p:cNvPr id="15" name="Slide Number Placeholder 14"/>
          <p:cNvSpPr>
            <a:spLocks noGrp="1"/>
          </p:cNvSpPr>
          <p:nvPr>
            <p:ph type="sldNum" sz="quarter" idx="4"/>
          </p:nvPr>
        </p:nvSpPr>
        <p:spPr>
          <a:xfrm>
            <a:off x="270640" y="6564912"/>
            <a:ext cx="110608" cy="107722"/>
          </a:xfrm>
          <a:prstGeom prst="rect">
            <a:avLst/>
          </a:prstGeom>
        </p:spPr>
        <p:txBody>
          <a:bodyPr vert="horz" wrap="none" lIns="0" tIns="0" rIns="0" bIns="0" rtlCol="0" anchor="ctr">
            <a:spAutoFit/>
          </a:bodyPr>
          <a:lstStyle>
            <a:lvl1pPr algn="l">
              <a:defRPr sz="700">
                <a:solidFill>
                  <a:schemeClr val="tx1">
                    <a:tint val="75000"/>
                  </a:schemeClr>
                </a:solidFill>
                <a:latin typeface="Arial" panose="020B0604020202020204" pitchFamily="34" charset="0"/>
                <a:cs typeface="Arial" panose="020B0604020202020204" pitchFamily="34" charset="0"/>
              </a:defRPr>
            </a:lvl1pPr>
          </a:lstStyle>
          <a:p>
            <a:fld id="{13EE0807-1591-4B65-BED7-AA019BC4001C}" type="slidenum">
              <a:rPr lang="en-US" smtClean="0"/>
              <a:pPr/>
              <a:t>‹#›</a:t>
            </a:fld>
            <a:endParaRPr lang="en-US" dirty="0"/>
          </a:p>
        </p:txBody>
      </p:sp>
      <p:cxnSp>
        <p:nvCxnSpPr>
          <p:cNvPr id="21" name="Straight Connector 20"/>
          <p:cNvCxnSpPr/>
          <p:nvPr userDrawn="1"/>
        </p:nvCxnSpPr>
        <p:spPr>
          <a:xfrm>
            <a:off x="0" y="6245569"/>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73" r:id="rId2"/>
    <p:sldLayoutId id="2147483651" r:id="rId3"/>
    <p:sldLayoutId id="2147483654" r:id="rId4"/>
    <p:sldLayoutId id="2147483657" r:id="rId5"/>
    <p:sldLayoutId id="2147483658" r:id="rId6"/>
    <p:sldLayoutId id="2147483674" r:id="rId7"/>
  </p:sldLayoutIdLst>
  <p:hf hdr="0" dt="0"/>
  <p:txStyles>
    <p:titleStyle>
      <a:lvl1pPr algn="l" defTabSz="914400" rtl="0" eaLnBrk="1" latinLnBrk="0" hangingPunct="1">
        <a:lnSpc>
          <a:spcPct val="85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www.dbm.maryland.gov/benefits"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dbm.maryland.gov/benefit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www.dbm.maryland.gov/benefits"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Ebd.mail@maryland.gov" TargetMode="External"/><Relationship Id="rId2" Type="http://schemas.openxmlformats.org/officeDocument/2006/relationships/hyperlink" Target="http://www.dbm.maryland.gov/benefits"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13755"/>
            <a:ext cx="7772400" cy="2877711"/>
          </a:xfrm>
        </p:spPr>
        <p:txBody>
          <a:bodyPr/>
          <a:lstStyle/>
          <a:p>
            <a:r>
              <a:rPr lang="en-US" sz="4400" dirty="0" smtClean="0">
                <a:latin typeface="+mj-lt"/>
              </a:rPr>
              <a:t>Welcome to a Retiree Overview of Maryland State Employee and Retiree Health and Welfare Benefits Program</a:t>
            </a:r>
            <a:br>
              <a:rPr lang="en-US" sz="4400" dirty="0" smtClean="0">
                <a:latin typeface="+mj-lt"/>
              </a:rPr>
            </a:br>
            <a:endParaRPr lang="en-US" sz="4400" dirty="0">
              <a:latin typeface="+mj-lt"/>
            </a:endParaRPr>
          </a:p>
        </p:txBody>
      </p:sp>
      <p:sp>
        <p:nvSpPr>
          <p:cNvPr id="3" name="Subtitle 2"/>
          <p:cNvSpPr>
            <a:spLocks noGrp="1"/>
          </p:cNvSpPr>
          <p:nvPr>
            <p:ph type="subTitle" idx="1"/>
          </p:nvPr>
        </p:nvSpPr>
        <p:spPr>
          <a:xfrm>
            <a:off x="4149545" y="4965200"/>
            <a:ext cx="4224550" cy="1308050"/>
          </a:xfrm>
        </p:spPr>
        <p:txBody>
          <a:bodyPr/>
          <a:lstStyle/>
          <a:p>
            <a:endParaRPr lang="en-US" b="1" dirty="0" smtClean="0"/>
          </a:p>
          <a:p>
            <a:r>
              <a:rPr lang="en-US" sz="4400" b="1" dirty="0" smtClean="0">
                <a:latin typeface="+mj-lt"/>
              </a:rPr>
              <a:t>2017 Plan Year</a:t>
            </a: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2286000" y="2967335"/>
            <a:ext cx="4572000" cy="369332"/>
          </a:xfrm>
          <a:prstGeom prst="rect">
            <a:avLst/>
          </a:prstGeom>
        </p:spPr>
        <p:txBody>
          <a:bodyPr>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1156150"/>
          </a:xfrm>
        </p:spPr>
        <p:txBody>
          <a:bodyPr/>
          <a:lstStyle/>
          <a:p>
            <a:pPr algn="ctr"/>
            <a:r>
              <a:rPr lang="en-US" sz="4400" dirty="0" smtClean="0">
                <a:latin typeface="+mj-lt"/>
              </a:rPr>
              <a:t>What should you consider when Planning for Retirement?</a:t>
            </a:r>
            <a:endParaRPr lang="en-US" sz="4400" dirty="0">
              <a:latin typeface="+mj-lt"/>
            </a:endParaRP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10</a:t>
            </a:fld>
            <a:endParaRPr lang="en-US" dirty="0"/>
          </a:p>
        </p:txBody>
      </p:sp>
    </p:spTree>
    <p:extLst>
      <p:ext uri="{BB962C8B-B14F-4D97-AF65-F5344CB8AC3E}">
        <p14:creationId xmlns:p14="http://schemas.microsoft.com/office/powerpoint/2010/main" val="237413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251C352E-33ED-419F-B7EC-DF16FA06ED62}" type="slidenum">
              <a:rPr lang="en-US" sz="1200">
                <a:solidFill>
                  <a:prstClr val="black">
                    <a:tint val="75000"/>
                  </a:prstClr>
                </a:solidFill>
              </a:rPr>
              <a:pPr algn="r" defTabSz="457200">
                <a:defRPr/>
              </a:pPr>
              <a:t>11</a:t>
            </a:fld>
            <a:endParaRPr lang="en-US" sz="1200" dirty="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92278C9-D613-417D-8DE9-51BF83289DB9}" type="slidenum">
              <a:rPr lang="en-US" sz="1200">
                <a:solidFill>
                  <a:prstClr val="black">
                    <a:tint val="75000"/>
                  </a:prstClr>
                </a:solidFill>
              </a:rPr>
              <a:pPr algn="r" defTabSz="457200">
                <a:defRPr/>
              </a:pPr>
              <a:t>11</a:t>
            </a:fld>
            <a:endParaRPr lang="en-US" sz="1200" dirty="0">
              <a:solidFill>
                <a:prstClr val="black">
                  <a:tint val="75000"/>
                </a:prstClr>
              </a:solidFill>
            </a:endParaRPr>
          </a:p>
        </p:txBody>
      </p:sp>
      <p:sp>
        <p:nvSpPr>
          <p:cNvPr id="28675" name="Title 1"/>
          <p:cNvSpPr>
            <a:spLocks noGrp="1"/>
          </p:cNvSpPr>
          <p:nvPr>
            <p:ph type="title" idx="4294967295"/>
          </p:nvPr>
        </p:nvSpPr>
        <p:spPr>
          <a:xfrm>
            <a:off x="457200" y="274638"/>
            <a:ext cx="8229600" cy="1156150"/>
          </a:xfrm>
          <a:solidFill>
            <a:srgbClr val="41AD49"/>
          </a:solidFill>
        </p:spPr>
        <p:txBody>
          <a:bodyPr/>
          <a:lstStyle/>
          <a:p>
            <a:pPr algn="ctr"/>
            <a:r>
              <a:rPr lang="en-US" sz="4400" b="1" dirty="0" smtClean="0">
                <a:solidFill>
                  <a:srgbClr val="FFFFFF"/>
                </a:solidFill>
                <a:latin typeface="+mj-lt"/>
              </a:rPr>
              <a:t>Retirement Options and Beneficiaries</a:t>
            </a:r>
            <a:endParaRPr lang="en-US" sz="4400" dirty="0" smtClean="0">
              <a:solidFill>
                <a:srgbClr val="FFFFFF"/>
              </a:solidFill>
              <a:latin typeface="+mj-lt"/>
            </a:endParaRPr>
          </a:p>
        </p:txBody>
      </p:sp>
      <p:sp>
        <p:nvSpPr>
          <p:cNvPr id="28676" name="Content Placeholder 2"/>
          <p:cNvSpPr>
            <a:spLocks noGrp="1"/>
          </p:cNvSpPr>
          <p:nvPr>
            <p:ph idx="4294967295"/>
          </p:nvPr>
        </p:nvSpPr>
        <p:spPr>
          <a:xfrm>
            <a:off x="457200" y="1803400"/>
            <a:ext cx="8229600" cy="4711700"/>
          </a:xfrm>
          <a:prstGeom prst="rect">
            <a:avLst/>
          </a:prstGeom>
        </p:spPr>
        <p:txBody>
          <a:bodyPr/>
          <a:lstStyle/>
          <a:p>
            <a:pPr>
              <a:buFont typeface="Wingdings" panose="05000000000000000000" pitchFamily="2" charset="2"/>
              <a:buChar char="Ø"/>
              <a:defRPr/>
            </a:pPr>
            <a:r>
              <a:rPr lang="en-US" sz="2200" b="1" dirty="0" smtClean="0">
                <a:solidFill>
                  <a:srgbClr val="000000"/>
                </a:solidFill>
              </a:rPr>
              <a:t>Spouse (Opposite and Same Sex)</a:t>
            </a:r>
          </a:p>
          <a:p>
            <a:pPr lvl="1">
              <a:buFont typeface="Wingdings" panose="05000000000000000000" pitchFamily="2" charset="2"/>
              <a:buChar char="Ø"/>
              <a:defRPr/>
            </a:pPr>
            <a:r>
              <a:rPr lang="en-US" sz="2000" i="1" dirty="0" smtClean="0">
                <a:solidFill>
                  <a:srgbClr val="000000"/>
                </a:solidFill>
                <a:effectLst>
                  <a:outerShdw blurRad="38100" dist="38100" dir="2700000" algn="tl">
                    <a:srgbClr val="C0C0C0"/>
                  </a:outerShdw>
                </a:effectLst>
              </a:rPr>
              <a:t>Options 2, 3, 5 and 6</a:t>
            </a:r>
            <a:r>
              <a:rPr lang="en-US" sz="2000" i="1" dirty="0" smtClean="0">
                <a:solidFill>
                  <a:srgbClr val="000000"/>
                </a:solidFill>
              </a:rPr>
              <a:t> </a:t>
            </a:r>
          </a:p>
          <a:p>
            <a:pPr lvl="2">
              <a:buFont typeface="Wingdings" panose="05000000000000000000" pitchFamily="2" charset="2"/>
              <a:buChar char="Ø"/>
              <a:defRPr/>
            </a:pPr>
            <a:r>
              <a:rPr lang="en-US" sz="1700" dirty="0" smtClean="0">
                <a:solidFill>
                  <a:srgbClr val="000000"/>
                </a:solidFill>
              </a:rPr>
              <a:t>Allow a surviving spouse (if designated as retirement beneficiary) to continue coverage with same State subsidy as the retiree</a:t>
            </a:r>
          </a:p>
          <a:p>
            <a:pPr lvl="1">
              <a:buFont typeface="Wingdings" panose="05000000000000000000" pitchFamily="2" charset="2"/>
              <a:buChar char="Ø"/>
              <a:defRPr/>
            </a:pPr>
            <a:r>
              <a:rPr lang="en-US" sz="2000" i="1" dirty="0" smtClean="0">
                <a:solidFill>
                  <a:srgbClr val="000000"/>
                </a:solidFill>
                <a:effectLst>
                  <a:outerShdw blurRad="38100" dist="38100" dir="2700000" algn="tl">
                    <a:srgbClr val="C0C0C0"/>
                  </a:outerShdw>
                </a:effectLst>
              </a:rPr>
              <a:t>Options 0, 1 and 4</a:t>
            </a:r>
          </a:p>
          <a:p>
            <a:pPr lvl="2">
              <a:buFont typeface="Wingdings" panose="05000000000000000000" pitchFamily="2" charset="2"/>
              <a:buChar char="Ø"/>
              <a:defRPr/>
            </a:pPr>
            <a:r>
              <a:rPr lang="en-US" sz="1700" dirty="0" smtClean="0">
                <a:solidFill>
                  <a:srgbClr val="000000"/>
                </a:solidFill>
              </a:rPr>
              <a:t>Surviving spouse is not eligible for continued subsidized health benefits</a:t>
            </a:r>
          </a:p>
          <a:p>
            <a:pPr lvl="2">
              <a:buFont typeface="Wingdings" panose="05000000000000000000" pitchFamily="2" charset="2"/>
              <a:buChar char="Ø"/>
              <a:defRPr/>
            </a:pPr>
            <a:r>
              <a:rPr lang="en-US" sz="1700" dirty="0" smtClean="0">
                <a:solidFill>
                  <a:srgbClr val="000000"/>
                </a:solidFill>
              </a:rPr>
              <a:t>Health benefits will be available under COBRA for up to 36 months</a:t>
            </a:r>
          </a:p>
          <a:p>
            <a:pPr>
              <a:buFont typeface="Wingdings" panose="05000000000000000000" pitchFamily="2" charset="2"/>
              <a:buChar char="Ø"/>
              <a:defRPr/>
            </a:pPr>
            <a:endParaRPr lang="en-US" sz="2200" b="1" dirty="0" smtClean="0">
              <a:solidFill>
                <a:srgbClr val="000000"/>
              </a:solidFill>
            </a:endParaRPr>
          </a:p>
          <a:p>
            <a:pPr>
              <a:buFont typeface="Wingdings" panose="05000000000000000000" pitchFamily="2" charset="2"/>
              <a:buChar char="Ø"/>
              <a:defRPr/>
            </a:pPr>
            <a:r>
              <a:rPr lang="en-US" sz="2200" b="1" dirty="0" smtClean="0">
                <a:solidFill>
                  <a:srgbClr val="000000"/>
                </a:solidFill>
              </a:rPr>
              <a:t>Child(</a:t>
            </a:r>
            <a:r>
              <a:rPr lang="en-US" sz="2200" b="1" dirty="0" err="1" smtClean="0">
                <a:solidFill>
                  <a:srgbClr val="000000"/>
                </a:solidFill>
              </a:rPr>
              <a:t>ren</a:t>
            </a:r>
            <a:r>
              <a:rPr lang="en-US" sz="2200" b="1" dirty="0" smtClean="0">
                <a:solidFill>
                  <a:srgbClr val="000000"/>
                </a:solidFill>
              </a:rPr>
              <a:t>)</a:t>
            </a:r>
          </a:p>
          <a:p>
            <a:pPr lvl="1">
              <a:buFont typeface="Wingdings" panose="05000000000000000000" pitchFamily="2" charset="2"/>
              <a:buChar char="Ø"/>
              <a:defRPr/>
            </a:pPr>
            <a:r>
              <a:rPr lang="en-US" sz="1700" dirty="0" smtClean="0">
                <a:solidFill>
                  <a:srgbClr val="000000"/>
                </a:solidFill>
              </a:rPr>
              <a:t>Not eligible for subsidized health benefits unless he/she would meet the criteria for Dependent Child coverage if the retiree were still living</a:t>
            </a:r>
          </a:p>
          <a:p>
            <a:pPr lvl="1">
              <a:buFont typeface="Wingdings" panose="05000000000000000000" pitchFamily="2" charset="2"/>
              <a:buChar char="Ø"/>
              <a:defRPr/>
            </a:pPr>
            <a:r>
              <a:rPr lang="en-US" sz="1700" dirty="0" smtClean="0">
                <a:solidFill>
                  <a:srgbClr val="000000"/>
                </a:solidFill>
              </a:rPr>
              <a:t>Subsidized coverage will end when the child no longer meets the eligibility criteria.</a:t>
            </a:r>
            <a:endParaRPr lang="en-US" sz="2000" dirty="0" smtClean="0">
              <a:solidFill>
                <a:srgbClr val="000000"/>
              </a:solidFill>
              <a:latin typeface="Garamond" pitchFamily="18"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143680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4DF64E57-EE97-420B-9700-F8A456ABD00A}" type="slidenum">
              <a:rPr lang="en-US" sz="1200">
                <a:solidFill>
                  <a:prstClr val="black">
                    <a:tint val="75000"/>
                  </a:prstClr>
                </a:solidFill>
              </a:rPr>
              <a:pPr algn="r" defTabSz="457200">
                <a:defRPr/>
              </a:pPr>
              <a:t>12</a:t>
            </a:fld>
            <a:endParaRPr lang="en-US" sz="1200">
              <a:solidFill>
                <a:prstClr val="black">
                  <a:tint val="75000"/>
                </a:prstClr>
              </a:solidFill>
            </a:endParaRPr>
          </a:p>
        </p:txBody>
      </p:sp>
      <p:sp>
        <p:nvSpPr>
          <p:cNvPr id="8"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582068AE-57E5-40D8-863A-D7EE261E41E3}" type="slidenum">
              <a:rPr lang="en-US" sz="1200">
                <a:solidFill>
                  <a:prstClr val="black">
                    <a:tint val="75000"/>
                  </a:prstClr>
                </a:solidFill>
              </a:rPr>
              <a:pPr algn="r" defTabSz="457200">
                <a:defRPr/>
              </a:pPr>
              <a:t>12</a:t>
            </a:fld>
            <a:endParaRPr lang="en-US" sz="1200">
              <a:solidFill>
                <a:prstClr val="black">
                  <a:tint val="75000"/>
                </a:prstClr>
              </a:solidFill>
            </a:endParaRPr>
          </a:p>
        </p:txBody>
      </p:sp>
      <p:sp>
        <p:nvSpPr>
          <p:cNvPr id="30723" name="Title 1"/>
          <p:cNvSpPr>
            <a:spLocks noGrp="1"/>
          </p:cNvSpPr>
          <p:nvPr>
            <p:ph type="title" idx="4294967295"/>
          </p:nvPr>
        </p:nvSpPr>
        <p:spPr>
          <a:xfrm>
            <a:off x="457200" y="274638"/>
            <a:ext cx="8229600" cy="580608"/>
          </a:xfrm>
          <a:solidFill>
            <a:srgbClr val="41AD49"/>
          </a:solidFill>
        </p:spPr>
        <p:txBody>
          <a:bodyPr/>
          <a:lstStyle/>
          <a:p>
            <a:pPr algn="ctr"/>
            <a:r>
              <a:rPr lang="en-US" sz="4400" b="1" dirty="0" smtClean="0">
                <a:solidFill>
                  <a:schemeClr val="bg1"/>
                </a:solidFill>
                <a:latin typeface="+mj-lt"/>
              </a:rPr>
              <a:t>Plans Available to Retirees</a:t>
            </a:r>
            <a:endParaRPr lang="en-US" sz="4400" dirty="0" smtClean="0">
              <a:solidFill>
                <a:schemeClr val="bg1"/>
              </a:solidFill>
              <a:latin typeface="+mj-lt"/>
            </a:endParaRPr>
          </a:p>
        </p:txBody>
      </p:sp>
      <p:sp>
        <p:nvSpPr>
          <p:cNvPr id="30724" name="TextBox 3"/>
          <p:cNvSpPr txBox="1">
            <a:spLocks noChangeArrowheads="1"/>
          </p:cNvSpPr>
          <p:nvPr/>
        </p:nvSpPr>
        <p:spPr bwMode="auto">
          <a:xfrm>
            <a:off x="2827338" y="3133725"/>
            <a:ext cx="184150" cy="369888"/>
          </a:xfrm>
          <a:prstGeom prst="rect">
            <a:avLst/>
          </a:prstGeom>
          <a:noFill/>
          <a:ln w="9525">
            <a:noFill/>
            <a:miter lim="800000"/>
            <a:headEnd/>
            <a:tailEnd/>
          </a:ln>
        </p:spPr>
        <p:txBody>
          <a:bodyPr wrap="none">
            <a:spAutoFit/>
          </a:bodyPr>
          <a:lstStyle/>
          <a:p>
            <a:pPr defTabSz="457200" fontAlgn="base">
              <a:spcBef>
                <a:spcPct val="0"/>
              </a:spcBef>
              <a:spcAft>
                <a:spcPct val="0"/>
              </a:spcAft>
            </a:pPr>
            <a:endParaRPr lang="en-US">
              <a:solidFill>
                <a:prstClr val="black"/>
              </a:solidFill>
            </a:endParaRPr>
          </a:p>
        </p:txBody>
      </p:sp>
      <p:sp>
        <p:nvSpPr>
          <p:cNvPr id="30726" name="Rectangle 6"/>
          <p:cNvSpPr>
            <a:spLocks noChangeArrowheads="1"/>
          </p:cNvSpPr>
          <p:nvPr/>
        </p:nvSpPr>
        <p:spPr bwMode="auto">
          <a:xfrm>
            <a:off x="457200" y="4751388"/>
            <a:ext cx="8229600" cy="393700"/>
          </a:xfrm>
          <a:prstGeom prst="rect">
            <a:avLst/>
          </a:prstGeom>
          <a:noFill/>
          <a:ln w="9525">
            <a:noFill/>
            <a:miter lim="800000"/>
            <a:headEnd/>
            <a:tailEnd/>
          </a:ln>
        </p:spPr>
        <p:txBody>
          <a:bodyPr>
            <a:spAutoFit/>
          </a:bodyPr>
          <a:lstStyle/>
          <a:p>
            <a:pPr marL="287338" indent="-287338" defTabSz="457200" fontAlgn="base">
              <a:lnSpc>
                <a:spcPct val="90000"/>
              </a:lnSpc>
              <a:spcBef>
                <a:spcPct val="0"/>
              </a:spcBef>
              <a:spcAft>
                <a:spcPct val="0"/>
              </a:spcAft>
              <a:buFont typeface="Arial" charset="0"/>
              <a:buChar char="•"/>
            </a:pPr>
            <a:endParaRPr lang="en-US" sz="2200">
              <a:solidFill>
                <a:prstClr val="black"/>
              </a:solidFill>
              <a:latin typeface="Garamond" pitchFamily="18" charset="0"/>
            </a:endParaRPr>
          </a:p>
        </p:txBody>
      </p:sp>
      <p:sp>
        <p:nvSpPr>
          <p:cNvPr id="30725" name="Rectangle 4"/>
          <p:cNvSpPr>
            <a:spLocks noChangeArrowheads="1"/>
          </p:cNvSpPr>
          <p:nvPr/>
        </p:nvSpPr>
        <p:spPr bwMode="auto">
          <a:xfrm>
            <a:off x="457200" y="817460"/>
            <a:ext cx="8229600" cy="5493812"/>
          </a:xfrm>
          <a:prstGeom prst="rect">
            <a:avLst/>
          </a:prstGeom>
          <a:noFill/>
          <a:ln w="9525">
            <a:noFill/>
            <a:miter lim="800000"/>
            <a:headEnd/>
            <a:tailEnd/>
          </a:ln>
        </p:spPr>
        <p:txBody>
          <a:bodyPr wrap="square">
            <a:spAutoFit/>
          </a:bodyPr>
          <a:lstStyle/>
          <a:p>
            <a:pPr marL="342900" indent="-342900" defTabSz="457200" fontAlgn="base">
              <a:lnSpc>
                <a:spcPct val="90000"/>
              </a:lnSpc>
              <a:spcBef>
                <a:spcPct val="0"/>
              </a:spcBef>
              <a:spcAft>
                <a:spcPct val="0"/>
              </a:spcAft>
              <a:buFont typeface="Wingdings" panose="05000000000000000000" pitchFamily="2" charset="2"/>
              <a:buChar char="Ø"/>
            </a:pPr>
            <a:r>
              <a:rPr lang="en-US" sz="2400" b="1" dirty="0">
                <a:solidFill>
                  <a:prstClr val="black"/>
                </a:solidFill>
              </a:rPr>
              <a:t>Medical</a:t>
            </a:r>
            <a:r>
              <a:rPr lang="en-US" sz="2400" b="1" dirty="0">
                <a:solidFill>
                  <a:prstClr val="black"/>
                </a:solidFill>
                <a:effectLst>
                  <a:outerShdw blurRad="38100" dist="38100" dir="2700000" algn="tl">
                    <a:srgbClr val="C0C0C0"/>
                  </a:outerShdw>
                </a:effectLst>
              </a:rPr>
              <a:t> </a:t>
            </a:r>
            <a:r>
              <a:rPr lang="en-US" sz="2400" b="1" dirty="0" smtClean="0">
                <a:solidFill>
                  <a:prstClr val="black"/>
                </a:solidFill>
              </a:rPr>
              <a:t>Plans (Behavioral Health/Vision included with Plan)</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smtClean="0">
                <a:solidFill>
                  <a:prstClr val="black"/>
                </a:solidFill>
              </a:rPr>
              <a:t>CareFirst PPO &amp; EPO </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err="1" smtClean="0">
                <a:solidFill>
                  <a:prstClr val="black"/>
                </a:solidFill>
              </a:rPr>
              <a:t>UnitedHealthcare</a:t>
            </a:r>
            <a:r>
              <a:rPr lang="en-US" sz="2400" dirty="0" smtClean="0">
                <a:solidFill>
                  <a:prstClr val="black"/>
                </a:solidFill>
              </a:rPr>
              <a:t> PPO &amp; EPO </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smtClean="0">
                <a:solidFill>
                  <a:prstClr val="black"/>
                </a:solidFill>
              </a:rPr>
              <a:t>Kaiser Permanente IHM (non-</a:t>
            </a:r>
            <a:r>
              <a:rPr lang="en-US" sz="2400" dirty="0">
                <a:solidFill>
                  <a:prstClr val="black"/>
                </a:solidFill>
              </a:rPr>
              <a:t>M</a:t>
            </a:r>
            <a:r>
              <a:rPr lang="en-US" sz="2400" dirty="0" smtClean="0">
                <a:solidFill>
                  <a:prstClr val="black"/>
                </a:solidFill>
              </a:rPr>
              <a:t>edicare only)</a:t>
            </a:r>
            <a:endParaRPr lang="en-US" sz="2400" dirty="0">
              <a:solidFill>
                <a:prstClr val="black"/>
              </a:solidFill>
            </a:endParaRPr>
          </a:p>
          <a:p>
            <a:pPr marL="285750" indent="-285750" defTabSz="457200" fontAlgn="base">
              <a:lnSpc>
                <a:spcPct val="90000"/>
              </a:lnSpc>
              <a:spcBef>
                <a:spcPct val="0"/>
              </a:spcBef>
              <a:spcAft>
                <a:spcPct val="0"/>
              </a:spcAft>
              <a:buFont typeface="Arial" charset="0"/>
              <a:buChar char="•"/>
            </a:pPr>
            <a:endParaRPr lang="en-US" sz="1400" b="1" dirty="0">
              <a:solidFill>
                <a:prstClr val="black"/>
              </a:solidFill>
            </a:endParaRPr>
          </a:p>
          <a:p>
            <a:pPr marL="342900" indent="-342900" defTabSz="457200" fontAlgn="base">
              <a:lnSpc>
                <a:spcPct val="90000"/>
              </a:lnSpc>
              <a:spcBef>
                <a:spcPct val="0"/>
              </a:spcBef>
              <a:spcAft>
                <a:spcPct val="0"/>
              </a:spcAft>
              <a:buFont typeface="Wingdings" panose="05000000000000000000" pitchFamily="2" charset="2"/>
              <a:buChar char="Ø"/>
            </a:pPr>
            <a:r>
              <a:rPr lang="en-US" sz="2400" b="1" dirty="0">
                <a:solidFill>
                  <a:prstClr val="black"/>
                </a:solidFill>
              </a:rPr>
              <a:t>Prescription </a:t>
            </a:r>
            <a:r>
              <a:rPr lang="en-US" sz="2400" b="1" dirty="0" smtClean="0">
                <a:solidFill>
                  <a:prstClr val="black"/>
                </a:solidFill>
              </a:rPr>
              <a:t>Plans</a:t>
            </a:r>
            <a:endParaRPr lang="en-US" sz="2400" b="1" dirty="0">
              <a:solidFill>
                <a:prstClr val="black"/>
              </a:solidFill>
            </a:endParaRP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a:solidFill>
                  <a:prstClr val="black"/>
                </a:solidFill>
              </a:rPr>
              <a:t>Non-Medicare Eligible Retirees (Regular Rx Plan)</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a:solidFill>
                  <a:prstClr val="black"/>
                </a:solidFill>
              </a:rPr>
              <a:t>Medicare Eligible Retirees (EGWP)</a:t>
            </a:r>
          </a:p>
          <a:p>
            <a:pPr marL="285750" indent="-285750" defTabSz="457200" fontAlgn="base">
              <a:lnSpc>
                <a:spcPct val="90000"/>
              </a:lnSpc>
              <a:spcBef>
                <a:spcPct val="0"/>
              </a:spcBef>
              <a:spcAft>
                <a:spcPct val="0"/>
              </a:spcAft>
              <a:buFont typeface="Arial" charset="0"/>
              <a:buChar char="•"/>
            </a:pPr>
            <a:endParaRPr lang="en-US" sz="1400" dirty="0">
              <a:solidFill>
                <a:prstClr val="black"/>
              </a:solidFill>
            </a:endParaRPr>
          </a:p>
          <a:p>
            <a:pPr marL="342900" indent="-342900" defTabSz="457200" fontAlgn="base">
              <a:lnSpc>
                <a:spcPct val="90000"/>
              </a:lnSpc>
              <a:spcBef>
                <a:spcPct val="0"/>
              </a:spcBef>
              <a:spcAft>
                <a:spcPct val="0"/>
              </a:spcAft>
              <a:buFont typeface="Wingdings" panose="05000000000000000000" pitchFamily="2" charset="2"/>
              <a:buChar char="Ø"/>
            </a:pPr>
            <a:r>
              <a:rPr lang="en-US" sz="2400" b="1" dirty="0">
                <a:solidFill>
                  <a:prstClr val="black"/>
                </a:solidFill>
              </a:rPr>
              <a:t>Dental </a:t>
            </a:r>
            <a:r>
              <a:rPr lang="en-US" sz="2400" b="1" dirty="0" smtClean="0">
                <a:solidFill>
                  <a:prstClr val="black"/>
                </a:solidFill>
              </a:rPr>
              <a:t>Plans</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b="1" dirty="0" smtClean="0">
                <a:solidFill>
                  <a:prstClr val="black"/>
                </a:solidFill>
              </a:rPr>
              <a:t> </a:t>
            </a:r>
            <a:r>
              <a:rPr lang="en-US" sz="2400" dirty="0" smtClean="0">
                <a:solidFill>
                  <a:prstClr val="black"/>
                </a:solidFill>
              </a:rPr>
              <a:t>United Concordia Dental DPPO</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smtClean="0">
                <a:solidFill>
                  <a:prstClr val="black"/>
                </a:solidFill>
              </a:rPr>
              <a:t> Delta Dental DHMO</a:t>
            </a:r>
            <a:endParaRPr lang="en-US" sz="2400" dirty="0">
              <a:solidFill>
                <a:prstClr val="black"/>
              </a:solidFill>
            </a:endParaRPr>
          </a:p>
          <a:p>
            <a:pPr marL="285750" indent="-285750" defTabSz="457200" fontAlgn="base">
              <a:lnSpc>
                <a:spcPct val="90000"/>
              </a:lnSpc>
              <a:spcBef>
                <a:spcPct val="0"/>
              </a:spcBef>
              <a:spcAft>
                <a:spcPct val="0"/>
              </a:spcAft>
              <a:buFont typeface="Arial" charset="0"/>
              <a:buChar char="•"/>
            </a:pPr>
            <a:endParaRPr lang="en-US" sz="1400" b="1" dirty="0">
              <a:solidFill>
                <a:prstClr val="black"/>
              </a:solidFill>
            </a:endParaRPr>
          </a:p>
          <a:p>
            <a:pPr marL="342900" indent="-342900" defTabSz="457200" fontAlgn="base">
              <a:lnSpc>
                <a:spcPct val="90000"/>
              </a:lnSpc>
              <a:spcBef>
                <a:spcPct val="0"/>
              </a:spcBef>
              <a:spcAft>
                <a:spcPct val="0"/>
              </a:spcAft>
              <a:buFont typeface="Wingdings" panose="05000000000000000000" pitchFamily="2" charset="2"/>
              <a:buChar char="Ø"/>
            </a:pPr>
            <a:r>
              <a:rPr lang="en-US" sz="2400" b="1" dirty="0">
                <a:solidFill>
                  <a:prstClr val="black"/>
                </a:solidFill>
              </a:rPr>
              <a:t>Term Life Insurance</a:t>
            </a:r>
            <a:r>
              <a:rPr lang="en-US" sz="2400" dirty="0">
                <a:solidFill>
                  <a:prstClr val="black"/>
                </a:solidFill>
              </a:rPr>
              <a:t> – </a:t>
            </a:r>
            <a:r>
              <a:rPr lang="en-US" sz="2200" dirty="0">
                <a:solidFill>
                  <a:prstClr val="black"/>
                </a:solidFill>
              </a:rPr>
              <a:t>If enrolled at the time of retirement, can continue or decrease coverage; </a:t>
            </a:r>
            <a:r>
              <a:rPr lang="en-US" sz="2200" u="sng" dirty="0">
                <a:solidFill>
                  <a:prstClr val="black"/>
                </a:solidFill>
              </a:rPr>
              <a:t>may not</a:t>
            </a:r>
            <a:r>
              <a:rPr lang="en-US" sz="2200" dirty="0">
                <a:solidFill>
                  <a:prstClr val="black"/>
                </a:solidFill>
              </a:rPr>
              <a:t> enroll, increase or add coverage upon or after retirement. Coverage decreases starting at age 65 for retirees.</a:t>
            </a:r>
          </a:p>
          <a:p>
            <a:pPr marL="285750" indent="-285750" defTabSz="457200" fontAlgn="base">
              <a:lnSpc>
                <a:spcPct val="90000"/>
              </a:lnSpc>
              <a:spcBef>
                <a:spcPct val="0"/>
              </a:spcBef>
              <a:spcAft>
                <a:spcPct val="0"/>
              </a:spcAft>
              <a:buFont typeface="Arial" charset="0"/>
              <a:buChar char="•"/>
            </a:pPr>
            <a:endParaRPr lang="en-US" dirty="0">
              <a:solidFill>
                <a:prstClr val="black"/>
              </a:solidFill>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3472902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type="body" idx="1"/>
          </p:nvPr>
        </p:nvSpPr>
        <p:spPr>
          <a:xfrm>
            <a:off x="0" y="1704975"/>
            <a:ext cx="9144000" cy="4525963"/>
          </a:xfrm>
        </p:spPr>
        <p:txBody>
          <a:bodyPr/>
          <a:lstStyle/>
          <a:p>
            <a:pPr>
              <a:buFont typeface="Wingdings" panose="05000000000000000000" pitchFamily="2" charset="2"/>
              <a:buChar char="Ø"/>
            </a:pPr>
            <a:r>
              <a:rPr lang="en-US" sz="2600" b="1" dirty="0" smtClean="0"/>
              <a:t>Flexible Spending Accounts</a:t>
            </a:r>
            <a:r>
              <a:rPr lang="en-US" sz="2600" dirty="0" smtClean="0"/>
              <a:t> - According to federal regulations, the plan will only reimburse eligible expenses incurred while still an active employee.</a:t>
            </a:r>
          </a:p>
          <a:p>
            <a:pPr>
              <a:buFont typeface="Wingdings" panose="05000000000000000000" pitchFamily="2" charset="2"/>
              <a:buChar char="Ø"/>
            </a:pPr>
            <a:endParaRPr lang="en-US" sz="2600" dirty="0" smtClean="0"/>
          </a:p>
          <a:p>
            <a:pPr>
              <a:buFont typeface="Wingdings" panose="05000000000000000000" pitchFamily="2" charset="2"/>
              <a:buChar char="Ø"/>
            </a:pPr>
            <a:r>
              <a:rPr lang="en-US" sz="2600" b="1" dirty="0" smtClean="0"/>
              <a:t>Accidental Death &amp; Dismemberment Plan - </a:t>
            </a:r>
            <a:r>
              <a:rPr lang="en-US" sz="2600" dirty="0" smtClean="0"/>
              <a:t>Can convert to a private policy with Minnesota Life within 30 days of ending active employment.</a:t>
            </a:r>
          </a:p>
        </p:txBody>
      </p:sp>
      <p:sp>
        <p:nvSpPr>
          <p:cNvPr id="31747" name="Title 1"/>
          <p:cNvSpPr txBox="1">
            <a:spLocks/>
          </p:cNvSpPr>
          <p:nvPr/>
        </p:nvSpPr>
        <p:spPr bwMode="auto">
          <a:xfrm>
            <a:off x="457200" y="274638"/>
            <a:ext cx="8229600" cy="1430337"/>
          </a:xfrm>
          <a:prstGeom prst="rect">
            <a:avLst/>
          </a:prstGeom>
          <a:solidFill>
            <a:srgbClr val="41AD49"/>
          </a:solidFill>
          <a:ln w="9525">
            <a:noFill/>
            <a:miter lim="800000"/>
            <a:headEnd/>
            <a:tailEnd/>
          </a:ln>
        </p:spPr>
        <p:txBody>
          <a:bodyPr anchor="ctr"/>
          <a:lstStyle/>
          <a:p>
            <a:pPr algn="ctr" defTabSz="457200" fontAlgn="base">
              <a:lnSpc>
                <a:spcPct val="90000"/>
              </a:lnSpc>
              <a:spcBef>
                <a:spcPct val="0"/>
              </a:spcBef>
              <a:spcAft>
                <a:spcPct val="0"/>
              </a:spcAft>
            </a:pPr>
            <a:r>
              <a:rPr lang="en-US" sz="4400" b="1" dirty="0">
                <a:solidFill>
                  <a:prstClr val="white"/>
                </a:solidFill>
              </a:rPr>
              <a:t>Plans NOT Available to Retirees</a:t>
            </a:r>
          </a:p>
        </p:txBody>
      </p:sp>
      <p:sp>
        <p:nvSpPr>
          <p:cNvPr id="3" name="Slide Number Placeholder 2"/>
          <p:cNvSpPr>
            <a:spLocks noGrp="1"/>
          </p:cNvSpPr>
          <p:nvPr>
            <p:ph type="sldNum" sz="quarter" idx="12"/>
          </p:nvPr>
        </p:nvSpPr>
        <p:spPr/>
        <p:txBody>
          <a:bodyPr/>
          <a:lstStyle/>
          <a:p>
            <a:pPr>
              <a:defRPr/>
            </a:pPr>
            <a:fld id="{B379ED4B-86AA-4211-B4DA-F63E584A18FE}"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152377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580608"/>
          </a:xfrm>
        </p:spPr>
        <p:txBody>
          <a:bodyPr/>
          <a:lstStyle/>
          <a:p>
            <a:pPr algn="ctr"/>
            <a:r>
              <a:rPr lang="en-US" sz="4400" dirty="0" smtClean="0">
                <a:latin typeface="+mj-lt"/>
              </a:rPr>
              <a:t>What is Medicare?</a:t>
            </a:r>
            <a:endParaRPr lang="en-US" sz="4400" dirty="0">
              <a:latin typeface="+mj-lt"/>
            </a:endParaRP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14</a:t>
            </a:fld>
            <a:endParaRPr lang="en-US" dirty="0"/>
          </a:p>
        </p:txBody>
      </p:sp>
    </p:spTree>
    <p:extLst>
      <p:ext uri="{BB962C8B-B14F-4D97-AF65-F5344CB8AC3E}">
        <p14:creationId xmlns:p14="http://schemas.microsoft.com/office/powerpoint/2010/main" val="906343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A7C19CD-4A69-4C08-A69C-334401C1AF24}" type="slidenum">
              <a:rPr lang="en-US" sz="1200">
                <a:solidFill>
                  <a:prstClr val="black">
                    <a:tint val="75000"/>
                  </a:prstClr>
                </a:solidFill>
              </a:rPr>
              <a:pPr algn="r" defTabSz="457200">
                <a:defRPr/>
              </a:pPr>
              <a:t>15</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5456BBA-1C02-4285-822B-F2B29B121EAE}" type="slidenum">
              <a:rPr lang="en-US" sz="1200">
                <a:solidFill>
                  <a:prstClr val="black">
                    <a:tint val="75000"/>
                  </a:prstClr>
                </a:solidFill>
              </a:rPr>
              <a:pPr algn="r" defTabSz="457200">
                <a:defRPr/>
              </a:pPr>
              <a:t>15</a:t>
            </a:fld>
            <a:endParaRPr lang="en-US" sz="1200">
              <a:solidFill>
                <a:prstClr val="black">
                  <a:tint val="75000"/>
                </a:prstClr>
              </a:solidFill>
            </a:endParaRPr>
          </a:p>
        </p:txBody>
      </p:sp>
      <p:sp>
        <p:nvSpPr>
          <p:cNvPr id="38915" name="Rectangle 2"/>
          <p:cNvSpPr>
            <a:spLocks noGrp="1" noChangeArrowheads="1"/>
          </p:cNvSpPr>
          <p:nvPr>
            <p:ph type="title" idx="4294967295"/>
          </p:nvPr>
        </p:nvSpPr>
        <p:spPr>
          <a:xfrm>
            <a:off x="232235" y="279790"/>
            <a:ext cx="8610600" cy="921720"/>
          </a:xfrm>
          <a:solidFill>
            <a:srgbClr val="41AD49"/>
          </a:solidFill>
        </p:spPr>
        <p:txBody>
          <a:bodyPr/>
          <a:lstStyle/>
          <a:p>
            <a:pPr algn="ctr"/>
            <a:r>
              <a:rPr lang="en-US" sz="4400" b="1" dirty="0" smtClean="0">
                <a:solidFill>
                  <a:schemeClr val="bg1"/>
                </a:solidFill>
                <a:latin typeface="+mj-lt"/>
              </a:rPr>
              <a:t>Medicare Is …</a:t>
            </a:r>
            <a:endParaRPr lang="en-US" sz="4400" b="1" u="sng" dirty="0" smtClean="0">
              <a:solidFill>
                <a:schemeClr val="bg1"/>
              </a:solidFill>
              <a:latin typeface="+mj-lt"/>
            </a:endParaRPr>
          </a:p>
        </p:txBody>
      </p:sp>
      <p:sp>
        <p:nvSpPr>
          <p:cNvPr id="38916" name="Rectangle 3"/>
          <p:cNvSpPr>
            <a:spLocks noGrp="1" noChangeArrowheads="1"/>
          </p:cNvSpPr>
          <p:nvPr>
            <p:ph type="body" idx="4294967295"/>
          </p:nvPr>
        </p:nvSpPr>
        <p:spPr>
          <a:xfrm>
            <a:off x="228600" y="1371600"/>
            <a:ext cx="8610600" cy="5334000"/>
          </a:xfrm>
          <a:prstGeom prst="rect">
            <a:avLst/>
          </a:prstGeom>
        </p:spPr>
        <p:txBody>
          <a:bodyPr/>
          <a:lstStyle/>
          <a:p>
            <a:pPr>
              <a:lnSpc>
                <a:spcPct val="90000"/>
              </a:lnSpc>
              <a:buClr>
                <a:srgbClr val="FF0000"/>
              </a:buClr>
              <a:buFont typeface="Wingdings" pitchFamily="2" charset="2"/>
              <a:buNone/>
            </a:pPr>
            <a:r>
              <a:rPr lang="en-US" sz="2400" i="1" dirty="0" smtClean="0"/>
              <a:t>Medicare is the federal program which acts as the primary insurer </a:t>
            </a:r>
          </a:p>
          <a:p>
            <a:pPr>
              <a:lnSpc>
                <a:spcPct val="90000"/>
              </a:lnSpc>
              <a:buClr>
                <a:srgbClr val="FF0000"/>
              </a:buClr>
              <a:buFont typeface="Wingdings" pitchFamily="2" charset="2"/>
              <a:buNone/>
            </a:pPr>
            <a:r>
              <a:rPr lang="en-US" sz="2400" i="1" dirty="0" smtClean="0"/>
              <a:t>for eligible retirees and their dependents.  The State medical plan </a:t>
            </a:r>
          </a:p>
          <a:p>
            <a:pPr>
              <a:lnSpc>
                <a:spcPct val="90000"/>
              </a:lnSpc>
              <a:buClr>
                <a:srgbClr val="FF0000"/>
              </a:buClr>
              <a:buFont typeface="Wingdings" pitchFamily="2" charset="2"/>
              <a:buNone/>
            </a:pPr>
            <a:r>
              <a:rPr lang="en-US" sz="2400" i="1" dirty="0" smtClean="0"/>
              <a:t>acts as the secondary insurer for Medicare eligible individuals.</a:t>
            </a:r>
          </a:p>
          <a:p>
            <a:pPr>
              <a:lnSpc>
                <a:spcPct val="90000"/>
              </a:lnSpc>
              <a:buClr>
                <a:srgbClr val="FF0000"/>
              </a:buClr>
              <a:buFont typeface="Wingdings" pitchFamily="2" charset="2"/>
              <a:buNone/>
            </a:pPr>
            <a:endParaRPr lang="en-US" sz="1000" dirty="0" smtClean="0"/>
          </a:p>
          <a:p>
            <a:pPr>
              <a:lnSpc>
                <a:spcPct val="90000"/>
              </a:lnSpc>
              <a:buFont typeface="Wingdings" panose="05000000000000000000" pitchFamily="2" charset="2"/>
              <a:buChar char="Ø"/>
            </a:pPr>
            <a:r>
              <a:rPr lang="en-US" sz="2400" dirty="0" smtClean="0"/>
              <a:t>If retired and Medicare eligible due to</a:t>
            </a:r>
          </a:p>
          <a:p>
            <a:pPr lvl="1">
              <a:lnSpc>
                <a:spcPct val="90000"/>
              </a:lnSpc>
            </a:pPr>
            <a:r>
              <a:rPr lang="en-US" sz="2400" dirty="0" smtClean="0"/>
              <a:t> Age (at age 65) or </a:t>
            </a:r>
          </a:p>
          <a:p>
            <a:pPr lvl="1">
              <a:lnSpc>
                <a:spcPct val="90000"/>
              </a:lnSpc>
            </a:pPr>
            <a:r>
              <a:rPr lang="en-US" sz="2400" dirty="0" smtClean="0"/>
              <a:t> Disability (at any age)</a:t>
            </a:r>
          </a:p>
          <a:p>
            <a:pPr lvl="1">
              <a:lnSpc>
                <a:spcPct val="90000"/>
              </a:lnSpc>
            </a:pPr>
            <a:r>
              <a:rPr lang="en-US" sz="2400" dirty="0" smtClean="0"/>
              <a:t> ESRD (End Stage Renal Disease)</a:t>
            </a:r>
          </a:p>
          <a:p>
            <a:pPr lvl="1">
              <a:lnSpc>
                <a:spcPct val="90000"/>
              </a:lnSpc>
            </a:pPr>
            <a:endParaRPr lang="en-US" sz="1100" dirty="0" smtClean="0"/>
          </a:p>
          <a:p>
            <a:pPr>
              <a:lnSpc>
                <a:spcPct val="90000"/>
              </a:lnSpc>
              <a:buFont typeface="Wingdings" panose="05000000000000000000" pitchFamily="2" charset="2"/>
              <a:buChar char="Ø"/>
            </a:pPr>
            <a:r>
              <a:rPr lang="en-US" sz="2400" dirty="0" smtClean="0"/>
              <a:t>Parts A (hospital) &amp; B (medical) are required for full coverage.  </a:t>
            </a:r>
            <a:r>
              <a:rPr lang="en-US" sz="2400" b="1" i="1" dirty="0" smtClean="0">
                <a:solidFill>
                  <a:srgbClr val="41AD49"/>
                </a:solidFill>
              </a:rPr>
              <a:t>Without Part B, member will be responsible for approximately 80% of claim costs that Part B would have covered.</a:t>
            </a:r>
          </a:p>
          <a:p>
            <a:pPr>
              <a:lnSpc>
                <a:spcPct val="90000"/>
              </a:lnSpc>
              <a:buFont typeface="Wingdings" panose="05000000000000000000" pitchFamily="2" charset="2"/>
              <a:buChar char="Ø"/>
            </a:pPr>
            <a:r>
              <a:rPr lang="en-US" sz="2400" dirty="0" smtClean="0"/>
              <a:t>Part D (prescription) is not required if enrolled in the State’s EGWP prescription drug plan.</a:t>
            </a:r>
          </a:p>
          <a:p>
            <a:pPr marL="0" indent="0">
              <a:lnSpc>
                <a:spcPct val="90000"/>
              </a:lnSpc>
              <a:buNone/>
            </a:pPr>
            <a:endParaRPr lang="en-US" sz="2400" i="1" dirty="0" smtClean="0"/>
          </a:p>
          <a:p>
            <a:pPr>
              <a:lnSpc>
                <a:spcPct val="90000"/>
              </a:lnSpc>
              <a:buFont typeface="Wingdings" panose="05000000000000000000" pitchFamily="2" charset="2"/>
              <a:buChar char="Ø"/>
            </a:pPr>
            <a:endParaRPr lang="en-US" sz="2400" i="1" dirty="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3800337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D989D40-B334-4631-AD70-A499B0196B3B}" type="slidenum">
              <a:rPr lang="en-US" sz="1200">
                <a:solidFill>
                  <a:prstClr val="black">
                    <a:tint val="75000"/>
                  </a:prstClr>
                </a:solidFill>
              </a:rPr>
              <a:pPr algn="r" defTabSz="457200">
                <a:defRPr/>
              </a:pPr>
              <a:t>16</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DFE59709-E745-435D-B225-5DA4C36EF337}" type="slidenum">
              <a:rPr lang="en-US" sz="1200">
                <a:solidFill>
                  <a:prstClr val="black">
                    <a:tint val="75000"/>
                  </a:prstClr>
                </a:solidFill>
              </a:rPr>
              <a:pPr algn="r" defTabSz="457200">
                <a:defRPr/>
              </a:pPr>
              <a:t>16</a:t>
            </a:fld>
            <a:endParaRPr lang="en-US" sz="1200">
              <a:solidFill>
                <a:prstClr val="black">
                  <a:tint val="75000"/>
                </a:prstClr>
              </a:solidFill>
            </a:endParaRPr>
          </a:p>
        </p:txBody>
      </p:sp>
      <p:sp>
        <p:nvSpPr>
          <p:cNvPr id="32771" name="Rectangle 2"/>
          <p:cNvSpPr>
            <a:spLocks noGrp="1" noChangeArrowheads="1"/>
          </p:cNvSpPr>
          <p:nvPr>
            <p:ph type="title" idx="4294967295"/>
          </p:nvPr>
        </p:nvSpPr>
        <p:spPr>
          <a:xfrm>
            <a:off x="457200" y="274638"/>
            <a:ext cx="8229600" cy="850062"/>
          </a:xfrm>
          <a:solidFill>
            <a:srgbClr val="41AD49"/>
          </a:solidFill>
        </p:spPr>
        <p:txBody>
          <a:bodyPr/>
          <a:lstStyle/>
          <a:p>
            <a:pPr algn="ctr"/>
            <a:r>
              <a:rPr lang="en-US" sz="4400" b="1" dirty="0" smtClean="0">
                <a:solidFill>
                  <a:srgbClr val="FFFFFF"/>
                </a:solidFill>
                <a:latin typeface="+mj-lt"/>
              </a:rPr>
              <a:t>Medicare Parts A &amp; B Enrollment</a:t>
            </a:r>
          </a:p>
        </p:txBody>
      </p:sp>
      <p:sp>
        <p:nvSpPr>
          <p:cNvPr id="32772" name="Rectangle 3"/>
          <p:cNvSpPr>
            <a:spLocks noGrp="1" noChangeArrowheads="1"/>
          </p:cNvSpPr>
          <p:nvPr>
            <p:ph type="body" idx="4294967295"/>
          </p:nvPr>
        </p:nvSpPr>
        <p:spPr>
          <a:xfrm>
            <a:off x="457200" y="1446213"/>
            <a:ext cx="8229600" cy="4525962"/>
          </a:xfrm>
          <a:prstGeom prst="rect">
            <a:avLst/>
          </a:prstGeom>
        </p:spPr>
        <p:txBody>
          <a:bodyPr/>
          <a:lstStyle/>
          <a:p>
            <a:pPr>
              <a:lnSpc>
                <a:spcPct val="80000"/>
              </a:lnSpc>
            </a:pPr>
            <a:endParaRPr lang="en-US" sz="2200" dirty="0" smtClean="0"/>
          </a:p>
          <a:p>
            <a:pPr>
              <a:lnSpc>
                <a:spcPct val="80000"/>
              </a:lnSpc>
              <a:buFont typeface="Wingdings" panose="05000000000000000000" pitchFamily="2" charset="2"/>
              <a:buChar char="Ø"/>
            </a:pPr>
            <a:r>
              <a:rPr lang="en-US" sz="2200" dirty="0" smtClean="0"/>
              <a:t>Retiree should contact Social Security approximately 3 months prior to turning 65 to learn about enrolling in Medicare Parts A &amp; B.</a:t>
            </a:r>
          </a:p>
          <a:p>
            <a:pPr>
              <a:lnSpc>
                <a:spcPct val="80000"/>
              </a:lnSpc>
            </a:pPr>
            <a:endParaRPr lang="en-US" sz="2200" dirty="0" smtClean="0"/>
          </a:p>
          <a:p>
            <a:pPr>
              <a:lnSpc>
                <a:spcPct val="80000"/>
              </a:lnSpc>
              <a:buFont typeface="Wingdings" panose="05000000000000000000" pitchFamily="2" charset="2"/>
              <a:buChar char="Ø"/>
            </a:pPr>
            <a:r>
              <a:rPr lang="en-US" sz="2200" dirty="0" smtClean="0"/>
              <a:t>Once enrolled, retiree and/or eligible dependents should contact EBD with Medicare Health Insurance Claim Number (HICN) along with the effective dates of both Medicare Parts A &amp; B.</a:t>
            </a:r>
          </a:p>
          <a:p>
            <a:pPr>
              <a:lnSpc>
                <a:spcPct val="80000"/>
              </a:lnSpc>
            </a:pPr>
            <a:endParaRPr lang="en-US" sz="2200" dirty="0" smtClean="0"/>
          </a:p>
          <a:p>
            <a:pPr>
              <a:lnSpc>
                <a:spcPct val="80000"/>
              </a:lnSpc>
              <a:buFont typeface="Wingdings" panose="05000000000000000000" pitchFamily="2" charset="2"/>
              <a:buChar char="Ø"/>
            </a:pPr>
            <a:r>
              <a:rPr lang="en-US" sz="2200" dirty="0" smtClean="0"/>
              <a:t>Retiree group coverage is secondary to Medicare once you are eligible for Medicare coverage, due to age or disability, whether or not you are actually enrolled in Medicare Part B. </a:t>
            </a:r>
          </a:p>
          <a:p>
            <a:pPr>
              <a:lnSpc>
                <a:spcPct val="80000"/>
              </a:lnSpc>
            </a:pPr>
            <a:endParaRPr lang="en-US" sz="2200" dirty="0" smtClean="0"/>
          </a:p>
          <a:p>
            <a:pPr>
              <a:lnSpc>
                <a:spcPct val="80000"/>
              </a:lnSpc>
              <a:buFont typeface="Wingdings" panose="05000000000000000000" pitchFamily="2" charset="2"/>
              <a:buChar char="Ø"/>
            </a:pPr>
            <a:r>
              <a:rPr lang="en-US" sz="2200" dirty="0" smtClean="0"/>
              <a:t>There is a penalty for late enrollment of 10% for every 12 months the retiree delays enrollment in Medicare Part B past their date of eligibility.</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2877974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5C6D0F75-6753-46AC-982D-BE073BD3CEE0}" type="slidenum">
              <a:rPr lang="en-US" sz="1200">
                <a:solidFill>
                  <a:prstClr val="black">
                    <a:tint val="75000"/>
                  </a:prstClr>
                </a:solidFill>
              </a:rPr>
              <a:pPr algn="r" defTabSz="457200">
                <a:defRPr/>
              </a:pPr>
              <a:t>17</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34D2A213-5DAE-43E4-A622-F69B351DC780}" type="slidenum">
              <a:rPr lang="en-US" sz="1200">
                <a:solidFill>
                  <a:prstClr val="black">
                    <a:tint val="75000"/>
                  </a:prstClr>
                </a:solidFill>
              </a:rPr>
              <a:pPr algn="r" defTabSz="457200">
                <a:defRPr/>
              </a:pPr>
              <a:t>17</a:t>
            </a:fld>
            <a:endParaRPr lang="en-US" sz="1200">
              <a:solidFill>
                <a:prstClr val="black">
                  <a:tint val="75000"/>
                </a:prstClr>
              </a:solidFill>
            </a:endParaRPr>
          </a:p>
        </p:txBody>
      </p:sp>
      <p:sp>
        <p:nvSpPr>
          <p:cNvPr id="67588" name="Rectangle 2"/>
          <p:cNvSpPr>
            <a:spLocks noGrp="1" noChangeArrowheads="1"/>
          </p:cNvSpPr>
          <p:nvPr>
            <p:ph type="title" idx="4294967295"/>
          </p:nvPr>
        </p:nvSpPr>
        <p:spPr>
          <a:xfrm>
            <a:off x="304800" y="304800"/>
            <a:ext cx="8521700" cy="1156150"/>
          </a:xfrm>
          <a:solidFill>
            <a:srgbClr val="41AD49"/>
          </a:solidFill>
        </p:spPr>
        <p:txBody>
          <a:bodyPr/>
          <a:lstStyle/>
          <a:p>
            <a:pPr algn="ctr"/>
            <a:r>
              <a:rPr lang="en-US" sz="4400" b="1" dirty="0" smtClean="0">
                <a:solidFill>
                  <a:srgbClr val="FFFFFF"/>
                </a:solidFill>
                <a:latin typeface="+mj-lt"/>
              </a:rPr>
              <a:t>Initial Enrollment Period</a:t>
            </a:r>
            <a:br>
              <a:rPr lang="en-US" sz="4400" b="1" dirty="0" smtClean="0">
                <a:solidFill>
                  <a:srgbClr val="FFFFFF"/>
                </a:solidFill>
                <a:latin typeface="+mj-lt"/>
              </a:rPr>
            </a:br>
            <a:r>
              <a:rPr lang="en-US" sz="4400" b="1" dirty="0" smtClean="0">
                <a:solidFill>
                  <a:srgbClr val="FFFFFF"/>
                </a:solidFill>
                <a:latin typeface="+mj-lt"/>
              </a:rPr>
              <a:t>(Medicare Part B) </a:t>
            </a:r>
          </a:p>
        </p:txBody>
      </p:sp>
      <p:sp>
        <p:nvSpPr>
          <p:cNvPr id="67589" name="Rectangle 3"/>
          <p:cNvSpPr>
            <a:spLocks noGrp="1" noChangeArrowheads="1"/>
          </p:cNvSpPr>
          <p:nvPr>
            <p:ph type="body" idx="4294967295"/>
          </p:nvPr>
        </p:nvSpPr>
        <p:spPr>
          <a:xfrm>
            <a:off x="304800" y="1879600"/>
            <a:ext cx="8686800" cy="1503363"/>
          </a:xfrm>
          <a:prstGeom prst="rect">
            <a:avLst/>
          </a:prstGeom>
        </p:spPr>
        <p:txBody>
          <a:bodyPr/>
          <a:lstStyle/>
          <a:p>
            <a:pPr marL="0" indent="0">
              <a:lnSpc>
                <a:spcPct val="80000"/>
              </a:lnSpc>
              <a:buClr>
                <a:srgbClr val="FF0000"/>
              </a:buClr>
              <a:buFont typeface="Arial" charset="0"/>
              <a:buNone/>
            </a:pPr>
            <a:r>
              <a:rPr lang="en-US" sz="2800" dirty="0" smtClean="0"/>
              <a:t>The Initial Enrollment Period (IEP) for Medicare Part B is a seven month period for Medicare enrollment due to reaching age 65 as follows:</a:t>
            </a:r>
          </a:p>
          <a:p>
            <a:pPr marL="0" indent="0">
              <a:lnSpc>
                <a:spcPct val="80000"/>
              </a:lnSpc>
              <a:buClr>
                <a:srgbClr val="FF0000"/>
              </a:buClr>
              <a:buFont typeface="Arial" charset="0"/>
              <a:buNone/>
            </a:pPr>
            <a:endParaRPr lang="en-US" sz="2800" dirty="0" smtClean="0"/>
          </a:p>
          <a:p>
            <a:pPr>
              <a:lnSpc>
                <a:spcPct val="80000"/>
              </a:lnSpc>
              <a:buClr>
                <a:schemeClr val="tx1"/>
              </a:buClr>
              <a:buFont typeface="Wingdings" panose="05000000000000000000" pitchFamily="2" charset="2"/>
              <a:buChar char="Ø"/>
            </a:pPr>
            <a:r>
              <a:rPr lang="en-US" sz="2800" dirty="0" smtClean="0"/>
              <a:t>If you reach age 65 on the 1</a:t>
            </a:r>
            <a:r>
              <a:rPr lang="en-US" sz="2800" baseline="30000" dirty="0" smtClean="0"/>
              <a:t>st</a:t>
            </a:r>
            <a:r>
              <a:rPr lang="en-US" sz="2800" dirty="0" smtClean="0"/>
              <a:t> day of the month-Medicare eligibility begins the 1</a:t>
            </a:r>
            <a:r>
              <a:rPr lang="en-US" sz="2800" baseline="30000" dirty="0" smtClean="0"/>
              <a:t>st</a:t>
            </a:r>
            <a:r>
              <a:rPr lang="en-US" sz="2800" dirty="0" smtClean="0"/>
              <a:t> day of the previous month.</a:t>
            </a:r>
          </a:p>
          <a:p>
            <a:pPr marL="0" indent="0">
              <a:lnSpc>
                <a:spcPct val="80000"/>
              </a:lnSpc>
              <a:buClr>
                <a:schemeClr val="tx1"/>
              </a:buClr>
              <a:buFontTx/>
              <a:buChar char="•"/>
            </a:pPr>
            <a:endParaRPr lang="en-US" sz="2800" dirty="0" smtClean="0"/>
          </a:p>
          <a:p>
            <a:pPr>
              <a:lnSpc>
                <a:spcPct val="80000"/>
              </a:lnSpc>
              <a:buClr>
                <a:schemeClr val="tx1"/>
              </a:buClr>
              <a:buFont typeface="Wingdings" panose="05000000000000000000" pitchFamily="2" charset="2"/>
              <a:buChar char="Ø"/>
            </a:pPr>
            <a:r>
              <a:rPr lang="en-US" sz="2800" dirty="0" smtClean="0"/>
              <a:t>If you reach age 65 on the 2</a:t>
            </a:r>
            <a:r>
              <a:rPr lang="en-US" sz="2800" baseline="30000" dirty="0" smtClean="0"/>
              <a:t>nd</a:t>
            </a:r>
            <a:r>
              <a:rPr lang="en-US" sz="2800" dirty="0" smtClean="0"/>
              <a:t> day through the last day of the month-Medicare eligibility begins the 1</a:t>
            </a:r>
            <a:r>
              <a:rPr lang="en-US" sz="2800" baseline="30000" dirty="0" smtClean="0"/>
              <a:t>st</a:t>
            </a:r>
            <a:r>
              <a:rPr lang="en-US" sz="2800" dirty="0" smtClean="0"/>
              <a:t> day of the month you turn 65. </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17</a:t>
            </a:fld>
            <a:endParaRPr lang="en-US">
              <a:solidFill>
                <a:prstClr val="black">
                  <a:tint val="75000"/>
                </a:prstClr>
              </a:solidFill>
            </a:endParaRPr>
          </a:p>
        </p:txBody>
      </p:sp>
    </p:spTree>
    <p:extLst>
      <p:ext uri="{BB962C8B-B14F-4D97-AF65-F5344CB8AC3E}">
        <p14:creationId xmlns:p14="http://schemas.microsoft.com/office/powerpoint/2010/main" val="456057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08949550-AF6C-4E62-B1DA-943ABF3BCAA4}" type="slidenum">
              <a:rPr lang="en-US" sz="1200">
                <a:solidFill>
                  <a:prstClr val="black">
                    <a:tint val="75000"/>
                  </a:prstClr>
                </a:solidFill>
              </a:rPr>
              <a:pPr algn="r" defTabSz="457200">
                <a:defRPr/>
              </a:pPr>
              <a:t>18</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BA77512-2836-4E75-BE64-F98FAB2D6A7D}" type="slidenum">
              <a:rPr lang="en-US" sz="1200">
                <a:solidFill>
                  <a:prstClr val="black">
                    <a:tint val="75000"/>
                  </a:prstClr>
                </a:solidFill>
              </a:rPr>
              <a:pPr algn="r" defTabSz="457200">
                <a:defRPr/>
              </a:pPr>
              <a:t>18</a:t>
            </a:fld>
            <a:endParaRPr lang="en-US" sz="1200">
              <a:solidFill>
                <a:prstClr val="black">
                  <a:tint val="75000"/>
                </a:prstClr>
              </a:solidFill>
            </a:endParaRPr>
          </a:p>
        </p:txBody>
      </p:sp>
      <p:sp>
        <p:nvSpPr>
          <p:cNvPr id="33795" name="Rectangle 2"/>
          <p:cNvSpPr>
            <a:spLocks noGrp="1" noChangeArrowheads="1"/>
          </p:cNvSpPr>
          <p:nvPr>
            <p:ph type="title" idx="4294967295"/>
          </p:nvPr>
        </p:nvSpPr>
        <p:spPr>
          <a:xfrm>
            <a:off x="304800" y="304800"/>
            <a:ext cx="8521700" cy="1156150"/>
          </a:xfrm>
          <a:solidFill>
            <a:srgbClr val="41AD49"/>
          </a:solidFill>
        </p:spPr>
        <p:txBody>
          <a:bodyPr/>
          <a:lstStyle/>
          <a:p>
            <a:pPr algn="ctr"/>
            <a:r>
              <a:rPr lang="en-US" sz="4400" b="1" dirty="0" smtClean="0">
                <a:solidFill>
                  <a:srgbClr val="FFFFFF"/>
                </a:solidFill>
                <a:latin typeface="+mj-lt"/>
              </a:rPr>
              <a:t>Initial Enrollment Period</a:t>
            </a:r>
            <a:br>
              <a:rPr lang="en-US" sz="4400" b="1" dirty="0" smtClean="0">
                <a:solidFill>
                  <a:srgbClr val="FFFFFF"/>
                </a:solidFill>
                <a:latin typeface="+mj-lt"/>
              </a:rPr>
            </a:br>
            <a:r>
              <a:rPr lang="en-US" sz="4400" b="1" dirty="0" smtClean="0">
                <a:solidFill>
                  <a:srgbClr val="FFFFFF"/>
                </a:solidFill>
                <a:latin typeface="+mj-lt"/>
              </a:rPr>
              <a:t>(Medicare Part B) </a:t>
            </a:r>
          </a:p>
        </p:txBody>
      </p:sp>
      <p:sp>
        <p:nvSpPr>
          <p:cNvPr id="33796" name="Rectangle 3"/>
          <p:cNvSpPr>
            <a:spLocks noGrp="1" noChangeArrowheads="1"/>
          </p:cNvSpPr>
          <p:nvPr>
            <p:ph type="body" idx="4294967295"/>
          </p:nvPr>
        </p:nvSpPr>
        <p:spPr>
          <a:xfrm>
            <a:off x="304800" y="1665288"/>
            <a:ext cx="8686800" cy="1503362"/>
          </a:xfrm>
          <a:prstGeom prst="rect">
            <a:avLst/>
          </a:prstGeom>
        </p:spPr>
        <p:txBody>
          <a:bodyPr/>
          <a:lstStyle/>
          <a:p>
            <a:pPr marL="0" indent="0">
              <a:lnSpc>
                <a:spcPct val="90000"/>
              </a:lnSpc>
              <a:buClr>
                <a:srgbClr val="FF0000"/>
              </a:buClr>
              <a:buFont typeface="Arial" charset="0"/>
              <a:buNone/>
            </a:pPr>
            <a:r>
              <a:rPr lang="en-US" smtClean="0"/>
              <a:t>The Initial Enrollment Period (IEP) for Medicare Part B is a seven month period reaching age 65 as follows:</a:t>
            </a:r>
            <a:endParaRPr lang="en-US" sz="3600" smtClean="0"/>
          </a:p>
        </p:txBody>
      </p:sp>
      <p:graphicFrame>
        <p:nvGraphicFramePr>
          <p:cNvPr id="33830" name="Group 38"/>
          <p:cNvGraphicFramePr>
            <a:graphicFrameLocks noGrp="1"/>
          </p:cNvGraphicFramePr>
          <p:nvPr/>
        </p:nvGraphicFramePr>
        <p:xfrm>
          <a:off x="519113" y="3111500"/>
          <a:ext cx="8229600" cy="3657600"/>
        </p:xfrm>
        <a:graphic>
          <a:graphicData uri="http://schemas.openxmlformats.org/drawingml/2006/table">
            <a:tbl>
              <a:tblPr/>
              <a:tblGrid>
                <a:gridCol w="2822575"/>
                <a:gridCol w="5407025"/>
              </a:tblGrid>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Calibri" pitchFamily="34" charset="0"/>
                        </a:rPr>
                        <a:t>Month You Enroll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Calibri" pitchFamily="34" charset="0"/>
                        </a:rPr>
                        <a:t>Month Part B Coverage Begins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r>
                        <a:rPr kumimoji="0" lang="en-US" sz="2400" b="0" i="0" u="none" strike="noStrike" cap="none" normalizeH="0" baseline="30000" smtClean="0">
                          <a:ln>
                            <a:noFill/>
                          </a:ln>
                          <a:solidFill>
                            <a:schemeClr val="tx1"/>
                          </a:solidFill>
                          <a:effectLst/>
                          <a:latin typeface="Calibri" pitchFamily="34" charset="0"/>
                        </a:rPr>
                        <a:t>st</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r>
                        <a:rPr kumimoji="0" lang="en-US" sz="2400" b="0" i="0" u="none" strike="noStrike" cap="none" normalizeH="0" baseline="30000" smtClean="0">
                          <a:ln>
                            <a:noFill/>
                          </a:ln>
                          <a:solidFill>
                            <a:schemeClr val="tx1"/>
                          </a:solidFill>
                          <a:effectLst/>
                          <a:latin typeface="Calibri" pitchFamily="34" charset="0"/>
                        </a:rPr>
                        <a:t>st</a:t>
                      </a:r>
                      <a:r>
                        <a:rPr kumimoji="0" lang="en-US" sz="2400" b="0" i="0" u="none" strike="noStrike" cap="none" normalizeH="0" baseline="0" smtClean="0">
                          <a:ln>
                            <a:noFill/>
                          </a:ln>
                          <a:solidFill>
                            <a:schemeClr val="tx1"/>
                          </a:solidFill>
                          <a:effectLst/>
                          <a:latin typeface="Calibri" pitchFamily="34" charset="0"/>
                        </a:rPr>
                        <a:t> day of month you reach age 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2</a:t>
                      </a:r>
                      <a:r>
                        <a:rPr kumimoji="0" lang="en-US" sz="2400" b="0" i="0" u="none" strike="noStrike" cap="none" normalizeH="0" baseline="30000" smtClean="0">
                          <a:ln>
                            <a:noFill/>
                          </a:ln>
                          <a:solidFill>
                            <a:schemeClr val="tx1"/>
                          </a:solidFill>
                          <a:effectLst/>
                          <a:latin typeface="Calibri" pitchFamily="34" charset="0"/>
                        </a:rPr>
                        <a:t>nd</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r>
                        <a:rPr kumimoji="0" lang="en-US" sz="2400" b="0" i="0" u="none" strike="noStrike" cap="none" normalizeH="0" baseline="30000" smtClean="0">
                          <a:ln>
                            <a:noFill/>
                          </a:ln>
                          <a:solidFill>
                            <a:schemeClr val="tx1"/>
                          </a:solidFill>
                          <a:effectLst/>
                          <a:latin typeface="Calibri" pitchFamily="34" charset="0"/>
                        </a:rPr>
                        <a:t>st</a:t>
                      </a:r>
                      <a:r>
                        <a:rPr kumimoji="0" lang="en-US" sz="2400" b="0" i="0" u="none" strike="noStrike" cap="none" normalizeH="0" baseline="0" smtClean="0">
                          <a:ln>
                            <a:noFill/>
                          </a:ln>
                          <a:solidFill>
                            <a:schemeClr val="tx1"/>
                          </a:solidFill>
                          <a:effectLst/>
                          <a:latin typeface="Calibri" pitchFamily="34" charset="0"/>
                        </a:rPr>
                        <a:t> day of month you reach age 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3</a:t>
                      </a:r>
                      <a:r>
                        <a:rPr kumimoji="0" lang="en-US" sz="2400" b="0" i="0" u="none" strike="noStrike" cap="none" normalizeH="0" baseline="30000" smtClean="0">
                          <a:ln>
                            <a:noFill/>
                          </a:ln>
                          <a:solidFill>
                            <a:schemeClr val="tx1"/>
                          </a:solidFill>
                          <a:effectLst/>
                          <a:latin typeface="Calibri" pitchFamily="34" charset="0"/>
                        </a:rPr>
                        <a:t>rd</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r>
                        <a:rPr kumimoji="0" lang="en-US" sz="2400" b="0" i="0" u="none" strike="noStrike" cap="none" normalizeH="0" baseline="30000" smtClean="0">
                          <a:ln>
                            <a:noFill/>
                          </a:ln>
                          <a:solidFill>
                            <a:schemeClr val="tx1"/>
                          </a:solidFill>
                          <a:effectLst/>
                          <a:latin typeface="Calibri" pitchFamily="34" charset="0"/>
                        </a:rPr>
                        <a:t>st</a:t>
                      </a:r>
                      <a:r>
                        <a:rPr kumimoji="0" lang="en-US" sz="2400" b="0" i="0" u="none" strike="noStrike" cap="none" normalizeH="0" baseline="0" smtClean="0">
                          <a:ln>
                            <a:noFill/>
                          </a:ln>
                          <a:solidFill>
                            <a:schemeClr val="tx1"/>
                          </a:solidFill>
                          <a:effectLst/>
                          <a:latin typeface="Calibri" pitchFamily="34" charset="0"/>
                        </a:rPr>
                        <a:t> day of month you reach age 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bg1"/>
                          </a:solidFill>
                          <a:effectLst/>
                          <a:latin typeface="Calibri" pitchFamily="34" charset="0"/>
                        </a:rPr>
                        <a:t>4</a:t>
                      </a:r>
                      <a:r>
                        <a:rPr kumimoji="0" lang="en-US" sz="2400" b="0" i="0" u="none" strike="noStrike" cap="none" normalizeH="0" baseline="30000" smtClean="0">
                          <a:ln>
                            <a:noFill/>
                          </a:ln>
                          <a:solidFill>
                            <a:schemeClr val="bg1"/>
                          </a:solidFill>
                          <a:effectLst/>
                          <a:latin typeface="Calibri" pitchFamily="34" charset="0"/>
                        </a:rPr>
                        <a:t>th</a:t>
                      </a:r>
                      <a:r>
                        <a:rPr kumimoji="0" lang="en-US" sz="2400" b="0" i="0" u="none" strike="noStrike" cap="none" normalizeH="0" baseline="0" smtClean="0">
                          <a:ln>
                            <a:noFill/>
                          </a:ln>
                          <a:solidFill>
                            <a:schemeClr val="bg1"/>
                          </a:solidFill>
                          <a:effectLst/>
                          <a:latin typeface="Calibri" pitchFamily="34" charset="0"/>
                        </a:rPr>
                        <a:t> (birthday)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bg1"/>
                          </a:solidFill>
                          <a:effectLst/>
                          <a:latin typeface="Calibri" pitchFamily="34" charset="0"/>
                        </a:rPr>
                        <a:t>1</a:t>
                      </a:r>
                      <a:r>
                        <a:rPr kumimoji="0" lang="en-US" sz="2400" b="0" i="0" u="none" strike="noStrike" cap="none" normalizeH="0" baseline="30000" smtClean="0">
                          <a:ln>
                            <a:noFill/>
                          </a:ln>
                          <a:solidFill>
                            <a:schemeClr val="bg1"/>
                          </a:solidFill>
                          <a:effectLst/>
                          <a:latin typeface="Calibri" pitchFamily="34" charset="0"/>
                        </a:rPr>
                        <a:t>st</a:t>
                      </a:r>
                      <a:r>
                        <a:rPr kumimoji="0" lang="en-US" sz="2400" b="0" i="0" u="none" strike="noStrike" cap="none" normalizeH="0" baseline="0" smtClean="0">
                          <a:ln>
                            <a:noFill/>
                          </a:ln>
                          <a:solidFill>
                            <a:schemeClr val="bg1"/>
                          </a:solidFill>
                          <a:effectLst/>
                          <a:latin typeface="Calibri" pitchFamily="34" charset="0"/>
                        </a:rPr>
                        <a:t> day of following month </a:t>
                      </a:r>
                      <a:r>
                        <a:rPr kumimoji="0" lang="en-US" sz="2200" b="0" i="0" u="none" strike="noStrike" cap="none" normalizeH="0" baseline="0" smtClean="0">
                          <a:ln>
                            <a:noFill/>
                          </a:ln>
                          <a:solidFill>
                            <a:schemeClr val="bg1"/>
                          </a:solidFill>
                          <a:effectLst/>
                          <a:latin typeface="Calibri" pitchFamily="34" charset="0"/>
                        </a:rPr>
                        <a:t>(1-month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5</a:t>
                      </a:r>
                      <a:r>
                        <a:rPr kumimoji="0" lang="en-US" sz="2400" b="0" i="0" u="none" strike="noStrike" cap="none" normalizeH="0" baseline="30000" smtClean="0">
                          <a:ln>
                            <a:noFill/>
                          </a:ln>
                          <a:solidFill>
                            <a:schemeClr val="tx1"/>
                          </a:solidFill>
                          <a:effectLst/>
                          <a:latin typeface="Calibri" pitchFamily="34" charset="0"/>
                        </a:rPr>
                        <a:t>th</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Two-month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6</a:t>
                      </a:r>
                      <a:r>
                        <a:rPr kumimoji="0" lang="en-US" sz="2400" b="0" i="0" u="none" strike="noStrike" cap="none" normalizeH="0" baseline="30000" smtClean="0">
                          <a:ln>
                            <a:noFill/>
                          </a:ln>
                          <a:solidFill>
                            <a:schemeClr val="tx1"/>
                          </a:solidFill>
                          <a:effectLst/>
                          <a:latin typeface="Calibri" pitchFamily="34" charset="0"/>
                        </a:rPr>
                        <a:t>th</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Three-month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7</a:t>
                      </a:r>
                      <a:r>
                        <a:rPr kumimoji="0" lang="en-US" sz="2400" b="0" i="0" u="none" strike="noStrike" cap="none" normalizeH="0" baseline="30000" smtClean="0">
                          <a:ln>
                            <a:noFill/>
                          </a:ln>
                          <a:solidFill>
                            <a:schemeClr val="tx1"/>
                          </a:solidFill>
                          <a:effectLst/>
                          <a:latin typeface="Calibri" pitchFamily="34" charset="0"/>
                        </a:rPr>
                        <a:t>th</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Three-month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1291814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47C352D2-66C3-43F6-8EEF-AE3D12614EAD}" type="slidenum">
              <a:rPr lang="en-US" sz="1200">
                <a:solidFill>
                  <a:prstClr val="black">
                    <a:tint val="75000"/>
                  </a:prstClr>
                </a:solidFill>
              </a:rPr>
              <a:pPr algn="r" defTabSz="457200">
                <a:defRPr/>
              </a:pPr>
              <a:t>19</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34000339-2479-4EE0-8BE6-4F3C17EF8800}" type="slidenum">
              <a:rPr lang="en-US" sz="1200">
                <a:solidFill>
                  <a:prstClr val="black">
                    <a:tint val="75000"/>
                  </a:prstClr>
                </a:solidFill>
              </a:rPr>
              <a:pPr algn="r" defTabSz="457200">
                <a:defRPr/>
              </a:pPr>
              <a:t>19</a:t>
            </a:fld>
            <a:endParaRPr lang="en-US" sz="1200">
              <a:solidFill>
                <a:prstClr val="black">
                  <a:tint val="75000"/>
                </a:prstClr>
              </a:solidFill>
            </a:endParaRPr>
          </a:p>
        </p:txBody>
      </p:sp>
      <p:sp>
        <p:nvSpPr>
          <p:cNvPr id="35844" name="Rectangle 2"/>
          <p:cNvSpPr>
            <a:spLocks noGrp="1" noChangeArrowheads="1"/>
          </p:cNvSpPr>
          <p:nvPr>
            <p:ph type="title" idx="4294967295"/>
          </p:nvPr>
        </p:nvSpPr>
        <p:spPr>
          <a:xfrm>
            <a:off x="304800" y="304800"/>
            <a:ext cx="8521700" cy="1156150"/>
          </a:xfrm>
          <a:solidFill>
            <a:srgbClr val="41AD49"/>
          </a:solidFill>
        </p:spPr>
        <p:txBody>
          <a:bodyPr/>
          <a:lstStyle/>
          <a:p>
            <a:pPr algn="ctr"/>
            <a:r>
              <a:rPr lang="en-US" sz="4400" b="1" dirty="0" smtClean="0">
                <a:solidFill>
                  <a:srgbClr val="FFFFFF"/>
                </a:solidFill>
                <a:latin typeface="+mj-lt"/>
              </a:rPr>
              <a:t>Special Enrollment Period</a:t>
            </a:r>
            <a:br>
              <a:rPr lang="en-US" sz="4400" b="1" dirty="0" smtClean="0">
                <a:solidFill>
                  <a:srgbClr val="FFFFFF"/>
                </a:solidFill>
                <a:latin typeface="+mj-lt"/>
              </a:rPr>
            </a:br>
            <a:r>
              <a:rPr lang="en-US" sz="4400" b="1" dirty="0" smtClean="0">
                <a:solidFill>
                  <a:srgbClr val="FFFFFF"/>
                </a:solidFill>
                <a:latin typeface="+mj-lt"/>
              </a:rPr>
              <a:t>(Medicare Part B) </a:t>
            </a:r>
          </a:p>
        </p:txBody>
      </p:sp>
      <p:sp>
        <p:nvSpPr>
          <p:cNvPr id="35845" name="Rectangle 3"/>
          <p:cNvSpPr>
            <a:spLocks noGrp="1" noChangeArrowheads="1"/>
          </p:cNvSpPr>
          <p:nvPr>
            <p:ph type="body" idx="4294967295"/>
          </p:nvPr>
        </p:nvSpPr>
        <p:spPr>
          <a:xfrm>
            <a:off x="261938" y="1936748"/>
            <a:ext cx="8765042" cy="4419601"/>
          </a:xfrm>
          <a:prstGeom prst="rect">
            <a:avLst/>
          </a:prstGeom>
        </p:spPr>
        <p:txBody>
          <a:bodyPr/>
          <a:lstStyle/>
          <a:p>
            <a:pPr>
              <a:buClr>
                <a:srgbClr val="FF0000"/>
              </a:buClr>
              <a:buFont typeface="Arial" charset="0"/>
              <a:buNone/>
            </a:pPr>
            <a:r>
              <a:rPr lang="en-US" sz="2000" dirty="0" smtClean="0"/>
              <a:t>There is a Special Enrollment Period (SEP) for Medicare Part B, when</a:t>
            </a:r>
          </a:p>
          <a:p>
            <a:pPr>
              <a:buClr>
                <a:srgbClr val="FF0000"/>
              </a:buClr>
              <a:buFont typeface="Arial" charset="0"/>
              <a:buNone/>
            </a:pPr>
            <a:r>
              <a:rPr lang="en-US" sz="2000" dirty="0" smtClean="0"/>
              <a:t>member is moving from an active employee-group to a retiree-group coverage</a:t>
            </a:r>
          </a:p>
          <a:p>
            <a:pPr>
              <a:buClr>
                <a:srgbClr val="FF0000"/>
              </a:buClr>
              <a:buFont typeface="Arial" charset="0"/>
              <a:buNone/>
            </a:pPr>
            <a:r>
              <a:rPr lang="en-US" sz="2000" dirty="0" smtClean="0"/>
              <a:t>and does not turn age 65 within six months (before or after) the month</a:t>
            </a:r>
          </a:p>
          <a:p>
            <a:pPr>
              <a:buClr>
                <a:srgbClr val="FF0000"/>
              </a:buClr>
              <a:buFont typeface="Arial" charset="0"/>
              <a:buNone/>
            </a:pPr>
            <a:r>
              <a:rPr lang="en-US" sz="2000" dirty="0" smtClean="0"/>
              <a:t>employee-group coverage ends.</a:t>
            </a:r>
          </a:p>
          <a:p>
            <a:pPr>
              <a:buFont typeface="Arial" charset="0"/>
              <a:buNone/>
            </a:pPr>
            <a:endParaRPr lang="en-US" sz="1800" dirty="0" smtClean="0"/>
          </a:p>
          <a:p>
            <a:pPr>
              <a:buFont typeface="Arial" charset="0"/>
              <a:buNone/>
            </a:pPr>
            <a:r>
              <a:rPr lang="en-US" sz="2000" dirty="0" smtClean="0"/>
              <a:t>The penalty for delayed enrollment in Medicare Part B is waived. </a:t>
            </a:r>
          </a:p>
          <a:p>
            <a:pPr>
              <a:buClr>
                <a:srgbClr val="FF0000"/>
              </a:buClr>
              <a:buFont typeface="Arial" charset="0"/>
              <a:buNone/>
            </a:pPr>
            <a:endParaRPr lang="en-US" sz="1800" dirty="0" smtClean="0"/>
          </a:p>
          <a:p>
            <a:pPr>
              <a:buClr>
                <a:srgbClr val="FF0000"/>
              </a:buClr>
              <a:buFont typeface="Arial" charset="0"/>
              <a:buNone/>
            </a:pPr>
            <a:r>
              <a:rPr lang="en-US" sz="2000" b="1" i="1" dirty="0" smtClean="0"/>
              <a:t>EXCEPTION:</a:t>
            </a:r>
            <a:r>
              <a:rPr lang="en-US" sz="2000" dirty="0" smtClean="0"/>
              <a:t>  If employee group coverage ends during the Initial Enrollment Period,</a:t>
            </a:r>
          </a:p>
          <a:p>
            <a:pPr>
              <a:buClr>
                <a:srgbClr val="FF0000"/>
              </a:buClr>
              <a:buFont typeface="Arial" charset="0"/>
              <a:buNone/>
            </a:pPr>
            <a:r>
              <a:rPr lang="en-US" sz="2000" dirty="0" smtClean="0"/>
              <a:t>Special Enrollment Period rules do not apply.  Contact Social Security</a:t>
            </a:r>
          </a:p>
          <a:p>
            <a:pPr>
              <a:buClr>
                <a:srgbClr val="FF0000"/>
              </a:buClr>
              <a:buFont typeface="Arial" charset="0"/>
              <a:buNone/>
            </a:pPr>
            <a:r>
              <a:rPr lang="en-US" sz="2000" dirty="0" smtClean="0"/>
              <a:t>Administration in the first three months of the Initial Enrollment Period (the three</a:t>
            </a:r>
          </a:p>
          <a:p>
            <a:pPr>
              <a:buClr>
                <a:srgbClr val="FF0000"/>
              </a:buClr>
              <a:buFont typeface="Arial" charset="0"/>
              <a:buNone/>
            </a:pPr>
            <a:r>
              <a:rPr lang="en-US" sz="2000" dirty="0" smtClean="0"/>
              <a:t>months prior to reaching age 65) to find out how to make Medicare Part B</a:t>
            </a:r>
          </a:p>
          <a:p>
            <a:pPr>
              <a:buClr>
                <a:srgbClr val="FF0000"/>
              </a:buClr>
              <a:buFont typeface="Arial" charset="0"/>
              <a:buNone/>
            </a:pPr>
            <a:r>
              <a:rPr lang="en-US" sz="2000" dirty="0" smtClean="0"/>
              <a:t>coverage begin with retirement. </a:t>
            </a:r>
            <a:endParaRPr lang="en-US" sz="2000" i="1" dirty="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3976014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3EE0807-1591-4B65-BED7-AA019BC4001C}" type="slidenum">
              <a:rPr lang="en-US" smtClean="0">
                <a:solidFill>
                  <a:prstClr val="black">
                    <a:tint val="75000"/>
                  </a:prstClr>
                </a:solidFill>
              </a:rPr>
              <a:pPr/>
              <a:t>2</a:t>
            </a:fld>
            <a:endParaRPr lang="en-US" dirty="0">
              <a:solidFill>
                <a:prstClr val="black">
                  <a:tint val="75000"/>
                </a:prstClr>
              </a:solidFill>
            </a:endParaRPr>
          </a:p>
        </p:txBody>
      </p:sp>
      <p:sp>
        <p:nvSpPr>
          <p:cNvPr id="5" name="TextBox 4"/>
          <p:cNvSpPr txBox="1"/>
          <p:nvPr/>
        </p:nvSpPr>
        <p:spPr>
          <a:xfrm>
            <a:off x="457200" y="817460"/>
            <a:ext cx="8229600" cy="4524315"/>
          </a:xfrm>
          <a:prstGeom prst="rect">
            <a:avLst/>
          </a:prstGeom>
          <a:noFill/>
        </p:spPr>
        <p:txBody>
          <a:bodyPr wrap="square" lIns="0" tIns="0" rIns="0" bIns="0" rtlCol="0">
            <a:spAutoFit/>
          </a:bodyPr>
          <a:lstStyle/>
          <a:p>
            <a:pPr>
              <a:buClr>
                <a:srgbClr val="003300"/>
              </a:buClr>
            </a:pPr>
            <a:endParaRPr lang="en-US" sz="4000" dirty="0" smtClean="0">
              <a:solidFill>
                <a:prstClr val="black"/>
              </a:solidFill>
            </a:endParaRPr>
          </a:p>
          <a:p>
            <a:pPr marL="571500" indent="-571500">
              <a:buClr>
                <a:srgbClr val="003300"/>
              </a:buClr>
              <a:buFont typeface="Wingdings" panose="05000000000000000000" pitchFamily="2" charset="2"/>
              <a:buChar char="Ø"/>
            </a:pPr>
            <a:r>
              <a:rPr lang="en-US" sz="4000" dirty="0" smtClean="0">
                <a:solidFill>
                  <a:prstClr val="black"/>
                </a:solidFill>
              </a:rPr>
              <a:t>Eligibility</a:t>
            </a:r>
            <a:endParaRPr lang="en-US" sz="4000" dirty="0">
              <a:solidFill>
                <a:prstClr val="black"/>
              </a:solidFill>
            </a:endParaRPr>
          </a:p>
          <a:p>
            <a:pPr marL="571500" indent="-571500">
              <a:buClr>
                <a:srgbClr val="003300"/>
              </a:buClr>
              <a:buFont typeface="Wingdings" panose="05000000000000000000" pitchFamily="2" charset="2"/>
              <a:buChar char="Ø"/>
            </a:pPr>
            <a:r>
              <a:rPr lang="en-US" sz="4000" dirty="0" smtClean="0">
                <a:solidFill>
                  <a:prstClr val="black"/>
                </a:solidFill>
              </a:rPr>
              <a:t>Subsidy</a:t>
            </a:r>
          </a:p>
          <a:p>
            <a:pPr marL="571500" indent="-571500">
              <a:buClr>
                <a:srgbClr val="003300"/>
              </a:buClr>
              <a:buFont typeface="Wingdings" panose="05000000000000000000" pitchFamily="2" charset="2"/>
              <a:buChar char="Ø"/>
            </a:pPr>
            <a:r>
              <a:rPr lang="en-US" sz="4000" dirty="0" smtClean="0">
                <a:solidFill>
                  <a:prstClr val="black"/>
                </a:solidFill>
              </a:rPr>
              <a:t>Considerations for </a:t>
            </a:r>
          </a:p>
          <a:p>
            <a:pPr>
              <a:buClr>
                <a:srgbClr val="003300"/>
              </a:buClr>
            </a:pPr>
            <a:r>
              <a:rPr lang="en-US" sz="4000" dirty="0" smtClean="0">
                <a:solidFill>
                  <a:prstClr val="black"/>
                </a:solidFill>
              </a:rPr>
              <a:t>     Retirement</a:t>
            </a:r>
            <a:endParaRPr lang="en-US" sz="4000" dirty="0">
              <a:solidFill>
                <a:prstClr val="black"/>
              </a:solidFill>
            </a:endParaRPr>
          </a:p>
          <a:p>
            <a:pPr marL="571500" indent="-571500">
              <a:buClr>
                <a:srgbClr val="003300"/>
              </a:buClr>
              <a:buFont typeface="Wingdings" panose="05000000000000000000" pitchFamily="2" charset="2"/>
              <a:buChar char="Ø"/>
            </a:pPr>
            <a:r>
              <a:rPr lang="en-US" sz="4000" dirty="0" smtClean="0">
                <a:solidFill>
                  <a:prstClr val="black"/>
                </a:solidFill>
              </a:rPr>
              <a:t>What’s </a:t>
            </a:r>
            <a:r>
              <a:rPr lang="en-US" sz="4000" smtClean="0">
                <a:solidFill>
                  <a:prstClr val="black"/>
                </a:solidFill>
              </a:rPr>
              <a:t>New 2017</a:t>
            </a:r>
            <a:endParaRPr lang="en-US" sz="4000" dirty="0">
              <a:solidFill>
                <a:prstClr val="black"/>
              </a:solidFill>
            </a:endParaRPr>
          </a:p>
          <a:p>
            <a:pPr marL="571500" indent="-571500">
              <a:buClr>
                <a:srgbClr val="003300"/>
              </a:buClr>
              <a:buFont typeface="Wingdings" panose="05000000000000000000" pitchFamily="2" charset="2"/>
              <a:buChar char="Ø"/>
            </a:pPr>
            <a:r>
              <a:rPr lang="en-US" sz="4000" dirty="0" smtClean="0">
                <a:solidFill>
                  <a:prstClr val="black"/>
                </a:solidFill>
              </a:rPr>
              <a:t>Next Steps</a:t>
            </a:r>
            <a:endParaRPr lang="en-US" sz="4000" dirty="0">
              <a:solidFill>
                <a:prstClr val="black"/>
              </a:solidFill>
            </a:endParaRPr>
          </a:p>
          <a:p>
            <a:pPr>
              <a:buClr>
                <a:srgbClr val="003300"/>
              </a:buClr>
              <a:buFont typeface="Arial" pitchFamily="34" charset="0"/>
              <a:buChar char="•"/>
            </a:pPr>
            <a:endParaRPr lang="en-US" sz="1400" dirty="0" smtClean="0">
              <a:solidFill>
                <a:prstClr val="black"/>
              </a:solidFill>
              <a:latin typeface="Myriad Pro" pitchFamily="34" charset="0"/>
            </a:endParaRPr>
          </a:p>
        </p:txBody>
      </p:sp>
      <p:pic>
        <p:nvPicPr>
          <p:cNvPr id="1026" name="Picture 2" descr="Image result for agenda imag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0156"/>
            <a:ext cx="2895600" cy="360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93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txBox="1">
            <a:spLocks noGrp="1"/>
          </p:cNvSpPr>
          <p:nvPr/>
        </p:nvSpPr>
        <p:spPr>
          <a:xfrm>
            <a:off x="6553200" y="6245225"/>
            <a:ext cx="2133600" cy="476250"/>
          </a:xfrm>
          <a:prstGeom prst="rect">
            <a:avLst/>
          </a:prstGeom>
          <a:noFill/>
        </p:spPr>
        <p:txBody>
          <a:bodyPr anchor="ctr"/>
          <a:lstStyle/>
          <a:p>
            <a:pPr algn="r" defTabSz="457200">
              <a:defRPr/>
            </a:pPr>
            <a:fld id="{75DE8CD3-1E3D-4889-B8AA-F5F6DE34AEF4}" type="slidenum">
              <a:rPr lang="en-US" sz="1200">
                <a:solidFill>
                  <a:prstClr val="black">
                    <a:tint val="75000"/>
                  </a:prstClr>
                </a:solidFill>
              </a:rPr>
              <a:pPr algn="r" defTabSz="457200">
                <a:defRPr/>
              </a:pPr>
              <a:t>20</a:t>
            </a:fld>
            <a:endParaRPr lang="en-US" sz="1200">
              <a:solidFill>
                <a:prstClr val="black">
                  <a:tint val="75000"/>
                </a:prstClr>
              </a:solidFill>
            </a:endParaRPr>
          </a:p>
        </p:txBody>
      </p:sp>
      <p:sp>
        <p:nvSpPr>
          <p:cNvPr id="4" name="Slide Number Placeholder 6"/>
          <p:cNvSpPr txBox="1">
            <a:spLocks noGrp="1"/>
          </p:cNvSpPr>
          <p:nvPr/>
        </p:nvSpPr>
        <p:spPr>
          <a:xfrm>
            <a:off x="6553200" y="6245225"/>
            <a:ext cx="2133600" cy="476250"/>
          </a:xfrm>
          <a:prstGeom prst="rect">
            <a:avLst/>
          </a:prstGeom>
          <a:noFill/>
        </p:spPr>
        <p:txBody>
          <a:bodyPr anchor="ctr"/>
          <a:lstStyle/>
          <a:p>
            <a:pPr algn="r" defTabSz="457200">
              <a:defRPr/>
            </a:pPr>
            <a:fld id="{F9ED7451-A577-40F4-B4BE-29840899E8B2}" type="slidenum">
              <a:rPr lang="en-US" sz="1200">
                <a:solidFill>
                  <a:prstClr val="black">
                    <a:tint val="75000"/>
                  </a:prstClr>
                </a:solidFill>
              </a:rPr>
              <a:pPr algn="r" defTabSz="457200">
                <a:defRPr/>
              </a:pPr>
              <a:t>20</a:t>
            </a:fld>
            <a:endParaRPr lang="en-US" sz="1200">
              <a:solidFill>
                <a:prstClr val="black">
                  <a:tint val="75000"/>
                </a:prstClr>
              </a:solidFill>
            </a:endParaRPr>
          </a:p>
        </p:txBody>
      </p:sp>
      <p:sp>
        <p:nvSpPr>
          <p:cNvPr id="37892" name="Rectangle 2"/>
          <p:cNvSpPr>
            <a:spLocks noGrp="1" noChangeArrowheads="1"/>
          </p:cNvSpPr>
          <p:nvPr>
            <p:ph type="title" idx="4294967295"/>
          </p:nvPr>
        </p:nvSpPr>
        <p:spPr>
          <a:xfrm>
            <a:off x="423863" y="395288"/>
            <a:ext cx="8307387" cy="1156150"/>
          </a:xfrm>
          <a:solidFill>
            <a:srgbClr val="41AD49"/>
          </a:solidFill>
        </p:spPr>
        <p:txBody>
          <a:bodyPr/>
          <a:lstStyle/>
          <a:p>
            <a:pPr algn="ctr"/>
            <a:r>
              <a:rPr lang="en-US" sz="4400" b="1" dirty="0" smtClean="0">
                <a:solidFill>
                  <a:srgbClr val="FFFFFF"/>
                </a:solidFill>
                <a:latin typeface="+mj-lt"/>
              </a:rPr>
              <a:t>General Medicare Enrollment Periods</a:t>
            </a:r>
            <a:endParaRPr lang="en-US" sz="4400" dirty="0" smtClean="0">
              <a:solidFill>
                <a:srgbClr val="6666FF"/>
              </a:solidFill>
              <a:latin typeface="+mj-lt"/>
            </a:endParaRPr>
          </a:p>
        </p:txBody>
      </p:sp>
      <p:sp>
        <p:nvSpPr>
          <p:cNvPr id="37893" name="Rectangle 3"/>
          <p:cNvSpPr>
            <a:spLocks noGrp="1" noChangeArrowheads="1"/>
          </p:cNvSpPr>
          <p:nvPr>
            <p:ph type="body" sz="half" idx="4294967295"/>
          </p:nvPr>
        </p:nvSpPr>
        <p:spPr>
          <a:xfrm>
            <a:off x="395288" y="1570038"/>
            <a:ext cx="8748712" cy="4913312"/>
          </a:xfrm>
          <a:prstGeom prst="rect">
            <a:avLst/>
          </a:prstGeom>
        </p:spPr>
        <p:txBody>
          <a:bodyPr/>
          <a:lstStyle/>
          <a:p>
            <a:pPr marL="0" indent="0">
              <a:buFont typeface="Arial" charset="0"/>
              <a:buNone/>
            </a:pPr>
            <a:r>
              <a:rPr lang="en-US" sz="2400" b="1" dirty="0" smtClean="0"/>
              <a:t>Medicare Part B:</a:t>
            </a:r>
          </a:p>
          <a:p>
            <a:pPr>
              <a:buFont typeface="Wingdings" panose="05000000000000000000" pitchFamily="2" charset="2"/>
              <a:buChar char="Ø"/>
            </a:pPr>
            <a:r>
              <a:rPr lang="en-US" sz="2000" dirty="0" smtClean="0"/>
              <a:t> Enrollment Period: January 1st - March 31st</a:t>
            </a:r>
          </a:p>
          <a:p>
            <a:pPr marL="0" indent="0"/>
            <a:endParaRPr lang="en-US" sz="600" dirty="0" smtClean="0"/>
          </a:p>
          <a:p>
            <a:pPr marL="0" indent="0">
              <a:buFont typeface="Arial" charset="0"/>
              <a:buNone/>
            </a:pPr>
            <a:r>
              <a:rPr lang="en-US" sz="2000" b="1" dirty="0" smtClean="0">
                <a:solidFill>
                  <a:srgbClr val="751724"/>
                </a:solidFill>
                <a:sym typeface="Wingdings" pitchFamily="2" charset="2"/>
              </a:rPr>
              <a:t>  </a:t>
            </a:r>
            <a:r>
              <a:rPr lang="en-US" sz="2000" b="1" dirty="0" smtClean="0">
                <a:solidFill>
                  <a:srgbClr val="41AD49"/>
                </a:solidFill>
                <a:sym typeface="Wingdings" pitchFamily="2" charset="2"/>
              </a:rPr>
              <a:t></a:t>
            </a:r>
            <a:r>
              <a:rPr lang="en-US" sz="2000" b="1" i="1" dirty="0" smtClean="0">
                <a:solidFill>
                  <a:srgbClr val="41AD49"/>
                </a:solidFill>
              </a:rPr>
              <a:t> Effective: July 1st</a:t>
            </a:r>
          </a:p>
          <a:p>
            <a:pPr marL="0" indent="0">
              <a:buFont typeface="Arial" charset="0"/>
              <a:buNone/>
            </a:pPr>
            <a:r>
              <a:rPr lang="en-US" sz="1800" b="1" dirty="0" smtClean="0"/>
              <a:t>If member was eligible but not enrolled in Medicare Part B and did not have health benefits coverage under an active group policy, the Part B premium will be penalized 10% for every 12 months the member was entitled to Part B but not enrolled</a:t>
            </a:r>
            <a:r>
              <a:rPr lang="en-US" sz="1800" dirty="0" smtClean="0"/>
              <a:t>.</a:t>
            </a:r>
          </a:p>
          <a:p>
            <a:pPr marL="0" indent="0">
              <a:buNone/>
            </a:pPr>
            <a:r>
              <a:rPr lang="en-US" sz="2400" b="1" dirty="0" smtClean="0"/>
              <a:t>Medicare Part D: (other than the EGWP Prescription Drug Plan)	</a:t>
            </a:r>
          </a:p>
          <a:p>
            <a:pPr>
              <a:buFont typeface="Wingdings" panose="05000000000000000000" pitchFamily="2" charset="2"/>
              <a:buChar char="Ø"/>
            </a:pPr>
            <a:r>
              <a:rPr lang="en-US" sz="2000" dirty="0" smtClean="0"/>
              <a:t>Enrollment Period: October 15th– December 7th</a:t>
            </a:r>
          </a:p>
          <a:p>
            <a:pPr marL="0" indent="0"/>
            <a:endParaRPr lang="en-US" sz="600" dirty="0" smtClean="0"/>
          </a:p>
          <a:p>
            <a:pPr marL="0" indent="0">
              <a:buFont typeface="Arial" charset="0"/>
              <a:buNone/>
            </a:pPr>
            <a:r>
              <a:rPr lang="en-US" sz="2000" b="1" dirty="0" smtClean="0">
                <a:solidFill>
                  <a:srgbClr val="751724"/>
                </a:solidFill>
                <a:sym typeface="Wingdings" pitchFamily="2" charset="2"/>
              </a:rPr>
              <a:t>  </a:t>
            </a:r>
            <a:r>
              <a:rPr lang="en-US" sz="2000" b="1" dirty="0" smtClean="0">
                <a:solidFill>
                  <a:srgbClr val="41AD49"/>
                </a:solidFill>
                <a:sym typeface="Wingdings" pitchFamily="2" charset="2"/>
              </a:rPr>
              <a:t></a:t>
            </a:r>
            <a:r>
              <a:rPr lang="en-US" sz="2000" b="1" i="1" dirty="0" smtClean="0">
                <a:solidFill>
                  <a:srgbClr val="41AD49"/>
                </a:solidFill>
              </a:rPr>
              <a:t> Effective: January 1st</a:t>
            </a:r>
          </a:p>
          <a:p>
            <a:pPr marL="0" indent="0">
              <a:buFont typeface="Arial" charset="0"/>
              <a:buNone/>
            </a:pPr>
            <a:r>
              <a:rPr lang="en-US" sz="1800" b="1" dirty="0" smtClean="0"/>
              <a:t>If member was eligible but not enrolled in Medicare Part D, or had a continuous gap in coverage of 63 days or more at any point after the beneficiary’s Initial Enrollment Period a Late Enrollment Penalty (LEP) is assessed at 1% of the national base beneficiary premium for the coverage year, times the number of uncovered months.</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863709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80A7ABE1-EDEE-458B-83A7-FC6EC4F11874}" type="slidenum">
              <a:rPr lang="en-US">
                <a:solidFill>
                  <a:prstClr val="black">
                    <a:tint val="75000"/>
                  </a:prstClr>
                </a:solidFill>
              </a:rPr>
              <a:pPr>
                <a:defRPr/>
              </a:pPr>
              <a:t>21</a:t>
            </a:fld>
            <a:endParaRPr lang="en-US" dirty="0">
              <a:solidFill>
                <a:prstClr val="black">
                  <a:tint val="75000"/>
                </a:prstClr>
              </a:solidFill>
            </a:endParaRP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E374B0B6-27A0-4711-AC1D-415ABE5F4D41}" type="slidenum">
              <a:rPr lang="en-US" sz="1200">
                <a:solidFill>
                  <a:prstClr val="black">
                    <a:tint val="75000"/>
                  </a:prstClr>
                </a:solidFill>
              </a:rPr>
              <a:pPr algn="r" defTabSz="457200">
                <a:defRPr/>
              </a:pPr>
              <a:t>21</a:t>
            </a:fld>
            <a:endParaRPr lang="en-US" sz="1200" dirty="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AE6951A-852E-49BB-ABDA-B5A42065BAE3}" type="slidenum">
              <a:rPr lang="en-US" sz="1200">
                <a:solidFill>
                  <a:prstClr val="black">
                    <a:tint val="75000"/>
                  </a:prstClr>
                </a:solidFill>
              </a:rPr>
              <a:pPr algn="r" defTabSz="457200">
                <a:defRPr/>
              </a:pPr>
              <a:t>21</a:t>
            </a:fld>
            <a:endParaRPr lang="en-US" sz="1200" dirty="0">
              <a:solidFill>
                <a:prstClr val="black">
                  <a:tint val="75000"/>
                </a:prstClr>
              </a:solidFill>
            </a:endParaRPr>
          </a:p>
        </p:txBody>
      </p:sp>
      <p:sp>
        <p:nvSpPr>
          <p:cNvPr id="44036" name="Rectangle 2"/>
          <p:cNvSpPr>
            <a:spLocks noGrp="1" noChangeArrowheads="1"/>
          </p:cNvSpPr>
          <p:nvPr>
            <p:ph type="title" idx="4294967295"/>
          </p:nvPr>
        </p:nvSpPr>
        <p:spPr>
          <a:xfrm>
            <a:off x="457200" y="274638"/>
            <a:ext cx="8229600" cy="1080492"/>
          </a:xfrm>
          <a:solidFill>
            <a:srgbClr val="41AD49"/>
          </a:solidFill>
        </p:spPr>
        <p:txBody>
          <a:bodyPr/>
          <a:lstStyle/>
          <a:p>
            <a:pPr algn="ctr" eaLnBrk="1" hangingPunct="1"/>
            <a:r>
              <a:rPr lang="en-US" sz="4400" b="1" dirty="0" smtClean="0">
                <a:solidFill>
                  <a:srgbClr val="FFFFFF"/>
                </a:solidFill>
                <a:latin typeface="+mj-lt"/>
              </a:rPr>
              <a:t>EGWP – What is It?</a:t>
            </a:r>
          </a:p>
        </p:txBody>
      </p:sp>
      <p:sp>
        <p:nvSpPr>
          <p:cNvPr id="44037" name="Rectangle 3"/>
          <p:cNvSpPr>
            <a:spLocks noGrp="1" noChangeArrowheads="1"/>
          </p:cNvSpPr>
          <p:nvPr>
            <p:ph type="body" idx="4294967295"/>
          </p:nvPr>
        </p:nvSpPr>
        <p:spPr>
          <a:xfrm>
            <a:off x="471488" y="1685925"/>
            <a:ext cx="8229600" cy="4652963"/>
          </a:xfrm>
          <a:prstGeom prst="rect">
            <a:avLst/>
          </a:prstGeom>
        </p:spPr>
        <p:txBody>
          <a:bodyPr/>
          <a:lstStyle/>
          <a:p>
            <a:pPr eaLnBrk="1" hangingPunct="1">
              <a:lnSpc>
                <a:spcPct val="80000"/>
              </a:lnSpc>
              <a:buFont typeface="Wingdings" panose="05000000000000000000" pitchFamily="2" charset="2"/>
              <a:buChar char="Ø"/>
            </a:pPr>
            <a:r>
              <a:rPr lang="en-US" sz="2400" dirty="0" smtClean="0"/>
              <a:t>Employer Group Waiver Plan</a:t>
            </a:r>
          </a:p>
          <a:p>
            <a:pPr eaLnBrk="1" hangingPunct="1">
              <a:lnSpc>
                <a:spcPct val="80000"/>
              </a:lnSpc>
              <a:buFont typeface="Arial" charset="0"/>
              <a:buNone/>
            </a:pPr>
            <a:r>
              <a:rPr lang="en-US" sz="2400" i="1" dirty="0" smtClean="0"/>
              <a:t>	(Medicare Eligible Retiree Drug Plan)</a:t>
            </a:r>
          </a:p>
          <a:p>
            <a:pPr eaLnBrk="1" hangingPunct="1">
              <a:lnSpc>
                <a:spcPct val="80000"/>
              </a:lnSpc>
              <a:buFont typeface="Arial" charset="0"/>
              <a:buNone/>
            </a:pPr>
            <a:endParaRPr lang="en-US" sz="400" i="1" dirty="0" smtClean="0"/>
          </a:p>
          <a:p>
            <a:pPr eaLnBrk="1" hangingPunct="1">
              <a:lnSpc>
                <a:spcPct val="80000"/>
              </a:lnSpc>
              <a:buFont typeface="Wingdings" panose="05000000000000000000" pitchFamily="2" charset="2"/>
              <a:buChar char="Ø"/>
            </a:pPr>
            <a:r>
              <a:rPr lang="en-US" sz="2400" dirty="0" smtClean="0"/>
              <a:t>Wraps the current prescription drug benefits around Medicare Part D Standard  plan</a:t>
            </a:r>
          </a:p>
          <a:p>
            <a:pPr eaLnBrk="1" hangingPunct="1">
              <a:lnSpc>
                <a:spcPct val="80000"/>
              </a:lnSpc>
            </a:pPr>
            <a:endParaRPr lang="en-US" sz="400" dirty="0" smtClean="0"/>
          </a:p>
          <a:p>
            <a:pPr eaLnBrk="1" hangingPunct="1">
              <a:lnSpc>
                <a:spcPct val="80000"/>
              </a:lnSpc>
              <a:buFont typeface="Wingdings" panose="05000000000000000000" pitchFamily="2" charset="2"/>
              <a:buChar char="Ø"/>
            </a:pPr>
            <a:r>
              <a:rPr lang="en-US" sz="2400" dirty="0" smtClean="0"/>
              <a:t>Applies to </a:t>
            </a:r>
            <a:r>
              <a:rPr lang="en-US" sz="2400" b="1" u="sng" dirty="0" smtClean="0"/>
              <a:t>Medicare-eligible retirees</a:t>
            </a:r>
            <a:r>
              <a:rPr lang="en-US" sz="2400" dirty="0" smtClean="0"/>
              <a:t> only</a:t>
            </a:r>
          </a:p>
          <a:p>
            <a:pPr lvl="1" eaLnBrk="1" hangingPunct="1">
              <a:lnSpc>
                <a:spcPct val="80000"/>
              </a:lnSpc>
              <a:buFont typeface="Wingdings" panose="05000000000000000000" pitchFamily="2" charset="2"/>
              <a:buChar char="Ø"/>
            </a:pPr>
            <a:r>
              <a:rPr lang="en-US" sz="2400" dirty="0" smtClean="0"/>
              <a:t>Medicare eligibility due to age </a:t>
            </a:r>
            <a:r>
              <a:rPr lang="en-US" sz="2400" b="1" u="sng" dirty="0" smtClean="0">
                <a:solidFill>
                  <a:srgbClr val="000000"/>
                </a:solidFill>
              </a:rPr>
              <a:t>OR</a:t>
            </a:r>
            <a:r>
              <a:rPr lang="en-US" sz="2400" dirty="0" smtClean="0"/>
              <a:t> disability</a:t>
            </a:r>
          </a:p>
          <a:p>
            <a:pPr lvl="1" eaLnBrk="1" hangingPunct="1">
              <a:lnSpc>
                <a:spcPct val="80000"/>
              </a:lnSpc>
              <a:buFont typeface="Wingdings" panose="05000000000000000000" pitchFamily="2" charset="2"/>
              <a:buChar char="Ø"/>
            </a:pPr>
            <a:r>
              <a:rPr lang="en-US" sz="2400" dirty="0" smtClean="0"/>
              <a:t>Non-U.S. residents remain in current plan</a:t>
            </a:r>
          </a:p>
          <a:p>
            <a:pPr lvl="1" eaLnBrk="1" hangingPunct="1">
              <a:lnSpc>
                <a:spcPct val="80000"/>
              </a:lnSpc>
              <a:buFont typeface="Wingdings" panose="05000000000000000000" pitchFamily="2" charset="2"/>
              <a:buChar char="Ø"/>
            </a:pPr>
            <a:endParaRPr lang="en-US" sz="400" dirty="0" smtClean="0"/>
          </a:p>
          <a:p>
            <a:pPr eaLnBrk="1" hangingPunct="1">
              <a:lnSpc>
                <a:spcPct val="80000"/>
              </a:lnSpc>
              <a:buFont typeface="Wingdings" panose="05000000000000000000" pitchFamily="2" charset="2"/>
              <a:buChar char="Ø"/>
            </a:pPr>
            <a:r>
              <a:rPr lang="en-US" sz="2400" dirty="0" smtClean="0"/>
              <a:t>Medicare is primary, State is secondary</a:t>
            </a:r>
          </a:p>
          <a:p>
            <a:pPr eaLnBrk="1" hangingPunct="1">
              <a:lnSpc>
                <a:spcPct val="80000"/>
              </a:lnSpc>
            </a:pPr>
            <a:endParaRPr lang="en-US" sz="400" dirty="0" smtClean="0"/>
          </a:p>
          <a:p>
            <a:pPr eaLnBrk="1" hangingPunct="1">
              <a:lnSpc>
                <a:spcPct val="80000"/>
              </a:lnSpc>
              <a:buFont typeface="Wingdings" panose="05000000000000000000" pitchFamily="2" charset="2"/>
              <a:buChar char="Ø"/>
            </a:pPr>
            <a:r>
              <a:rPr lang="en-US" sz="2400" dirty="0" smtClean="0"/>
              <a:t>State plan fills in gaps</a:t>
            </a:r>
          </a:p>
          <a:p>
            <a:pPr eaLnBrk="1" hangingPunct="1">
              <a:lnSpc>
                <a:spcPct val="80000"/>
              </a:lnSpc>
            </a:pPr>
            <a:endParaRPr lang="en-US" sz="400" dirty="0" smtClean="0"/>
          </a:p>
          <a:p>
            <a:pPr eaLnBrk="1" hangingPunct="1">
              <a:lnSpc>
                <a:spcPct val="80000"/>
              </a:lnSpc>
              <a:buFont typeface="Wingdings" panose="05000000000000000000" pitchFamily="2" charset="2"/>
              <a:buChar char="Ø"/>
            </a:pPr>
            <a:r>
              <a:rPr lang="en-US" sz="2400" dirty="0" smtClean="0"/>
              <a:t>State retirees and dependents can only be enrolled in </a:t>
            </a:r>
            <a:r>
              <a:rPr lang="en-US" sz="2400" dirty="0" smtClean="0">
                <a:solidFill>
                  <a:srgbClr val="41AD49"/>
                </a:solidFill>
              </a:rPr>
              <a:t>one</a:t>
            </a:r>
            <a:r>
              <a:rPr lang="en-US" sz="2400" dirty="0" smtClean="0">
                <a:solidFill>
                  <a:srgbClr val="003300"/>
                </a:solidFill>
              </a:rPr>
              <a:t> Medicare Part D plan (includes State EGWP plan.)</a:t>
            </a:r>
            <a:endParaRPr lang="en-US" sz="2400" dirty="0" smtClean="0"/>
          </a:p>
        </p:txBody>
      </p:sp>
    </p:spTree>
    <p:extLst>
      <p:ext uri="{BB962C8B-B14F-4D97-AF65-F5344CB8AC3E}">
        <p14:creationId xmlns:p14="http://schemas.microsoft.com/office/powerpoint/2010/main" val="109928085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F292B8D-0358-469C-9253-102F634BD11C}" type="slidenum">
              <a:rPr lang="en-US" sz="1200">
                <a:solidFill>
                  <a:prstClr val="black">
                    <a:tint val="75000"/>
                  </a:prstClr>
                </a:solidFill>
              </a:rPr>
              <a:pPr algn="r" defTabSz="457200">
                <a:defRPr/>
              </a:pPr>
              <a:t>22</a:t>
            </a:fld>
            <a:endParaRPr lang="en-US" sz="1200">
              <a:solidFill>
                <a:prstClr val="black">
                  <a:tint val="75000"/>
                </a:prstClr>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0039EFF-78FD-47AD-8812-B42BAA2C9A02}" type="slidenum">
              <a:rPr lang="en-US" sz="1200">
                <a:solidFill>
                  <a:prstClr val="black">
                    <a:tint val="75000"/>
                  </a:prstClr>
                </a:solidFill>
              </a:rPr>
              <a:pPr algn="r" defTabSz="457200">
                <a:defRPr/>
              </a:pPr>
              <a:t>22</a:t>
            </a:fld>
            <a:endParaRPr lang="en-US" sz="1200">
              <a:solidFill>
                <a:prstClr val="black">
                  <a:tint val="75000"/>
                </a:prstClr>
              </a:solidFill>
            </a:endParaRPr>
          </a:p>
        </p:txBody>
      </p:sp>
      <p:sp>
        <p:nvSpPr>
          <p:cNvPr id="5" name="Slide Number Placeholder 3"/>
          <p:cNvSpPr txBox="1">
            <a:spLocks noGrp="1"/>
          </p:cNvSpPr>
          <p:nvPr/>
        </p:nvSpPr>
        <p:spPr>
          <a:xfrm>
            <a:off x="6553200" y="6356350"/>
            <a:ext cx="2133600" cy="365125"/>
          </a:xfrm>
          <a:prstGeom prst="rect">
            <a:avLst/>
          </a:prstGeom>
          <a:noFill/>
        </p:spPr>
        <p:txBody>
          <a:bodyPr anchor="ctr"/>
          <a:lstStyle/>
          <a:p>
            <a:pPr algn="r" defTabSz="457200">
              <a:defRPr/>
            </a:pPr>
            <a:fld id="{56E6E1A2-2354-4071-B793-ACC64A6F1847}" type="slidenum">
              <a:rPr lang="en-US" sz="1200">
                <a:solidFill>
                  <a:prstClr val="black">
                    <a:tint val="75000"/>
                  </a:prstClr>
                </a:solidFill>
              </a:rPr>
              <a:pPr algn="r" defTabSz="457200">
                <a:defRPr/>
              </a:pPr>
              <a:t>22</a:t>
            </a:fld>
            <a:endParaRPr lang="en-US" sz="1200">
              <a:solidFill>
                <a:prstClr val="black">
                  <a:tint val="75000"/>
                </a:prstClr>
              </a:solidFill>
            </a:endParaRPr>
          </a:p>
        </p:txBody>
      </p:sp>
      <p:sp>
        <p:nvSpPr>
          <p:cNvPr id="46084" name="Rectangle 2"/>
          <p:cNvSpPr>
            <a:spLocks noGrp="1" noChangeArrowheads="1"/>
          </p:cNvSpPr>
          <p:nvPr>
            <p:ph type="title" idx="4294967295"/>
          </p:nvPr>
        </p:nvSpPr>
        <p:spPr>
          <a:xfrm>
            <a:off x="457200" y="274638"/>
            <a:ext cx="8229600" cy="580608"/>
          </a:xfrm>
          <a:solidFill>
            <a:srgbClr val="41AD49"/>
          </a:solidFill>
        </p:spPr>
        <p:txBody>
          <a:bodyPr/>
          <a:lstStyle/>
          <a:p>
            <a:pPr eaLnBrk="1" hangingPunct="1"/>
            <a:r>
              <a:rPr lang="en-US" sz="4400" b="1" dirty="0" smtClean="0">
                <a:solidFill>
                  <a:srgbClr val="FFFFFF"/>
                </a:solidFill>
                <a:latin typeface="+mj-lt"/>
              </a:rPr>
              <a:t>What Does it Mean to the Retiree?</a:t>
            </a:r>
          </a:p>
        </p:txBody>
      </p:sp>
      <p:sp>
        <p:nvSpPr>
          <p:cNvPr id="46085" name="Rectangle 3"/>
          <p:cNvSpPr>
            <a:spLocks noGrp="1" noChangeArrowheads="1"/>
          </p:cNvSpPr>
          <p:nvPr>
            <p:ph type="body" idx="4294967295"/>
          </p:nvPr>
        </p:nvSpPr>
        <p:spPr>
          <a:xfrm>
            <a:off x="424260" y="1124701"/>
            <a:ext cx="8262540" cy="5087188"/>
          </a:xfrm>
          <a:prstGeom prst="rect">
            <a:avLst/>
          </a:prstGeom>
        </p:spPr>
        <p:txBody>
          <a:bodyPr/>
          <a:lstStyle/>
          <a:p>
            <a:pPr eaLnBrk="1" hangingPunct="1">
              <a:lnSpc>
                <a:spcPct val="80000"/>
              </a:lnSpc>
              <a:buClr>
                <a:schemeClr val="tx1"/>
              </a:buClr>
              <a:buFont typeface="Wingdings" panose="05000000000000000000" pitchFamily="2" charset="2"/>
              <a:buChar char="Ø"/>
            </a:pPr>
            <a:r>
              <a:rPr lang="en-US" sz="2800" b="1" dirty="0" smtClean="0">
                <a:solidFill>
                  <a:srgbClr val="000000"/>
                </a:solidFill>
              </a:rPr>
              <a:t>Seamless to retiree – still just one ID card </a:t>
            </a:r>
          </a:p>
          <a:p>
            <a:pPr eaLnBrk="1" hangingPunct="1">
              <a:lnSpc>
                <a:spcPct val="80000"/>
              </a:lnSpc>
              <a:buClr>
                <a:schemeClr val="tx1"/>
              </a:buClr>
            </a:pPr>
            <a:endParaRPr lang="en-US" sz="200" b="1" dirty="0" smtClean="0">
              <a:solidFill>
                <a:srgbClr val="000000"/>
              </a:solidFill>
            </a:endParaRPr>
          </a:p>
          <a:p>
            <a:pPr eaLnBrk="1" hangingPunct="1">
              <a:lnSpc>
                <a:spcPct val="80000"/>
              </a:lnSpc>
              <a:buClr>
                <a:schemeClr val="tx1"/>
              </a:buClr>
              <a:buFont typeface="Wingdings" panose="05000000000000000000" pitchFamily="2" charset="2"/>
              <a:buChar char="Ø"/>
            </a:pPr>
            <a:r>
              <a:rPr lang="en-US" sz="2800" b="1" dirty="0" smtClean="0">
                <a:solidFill>
                  <a:srgbClr val="000000"/>
                </a:solidFill>
              </a:rPr>
              <a:t>No change in copays or out of pocket limits</a:t>
            </a:r>
          </a:p>
          <a:p>
            <a:pPr eaLnBrk="1" hangingPunct="1">
              <a:lnSpc>
                <a:spcPct val="80000"/>
              </a:lnSpc>
              <a:buClr>
                <a:schemeClr val="tx1"/>
              </a:buClr>
            </a:pPr>
            <a:endParaRPr lang="en-US" sz="200" b="1" dirty="0" smtClean="0">
              <a:solidFill>
                <a:srgbClr val="000000"/>
              </a:solidFill>
            </a:endParaRPr>
          </a:p>
          <a:p>
            <a:pPr eaLnBrk="1" hangingPunct="1">
              <a:lnSpc>
                <a:spcPct val="80000"/>
              </a:lnSpc>
              <a:buClr>
                <a:schemeClr val="tx1"/>
              </a:buClr>
              <a:buFont typeface="Wingdings" panose="05000000000000000000" pitchFamily="2" charset="2"/>
              <a:buChar char="Ø"/>
            </a:pPr>
            <a:r>
              <a:rPr lang="en-US" sz="2800" b="1" dirty="0" smtClean="0">
                <a:solidFill>
                  <a:srgbClr val="000000"/>
                </a:solidFill>
              </a:rPr>
              <a:t>Lower Prescription Drug Premiums!!</a:t>
            </a:r>
          </a:p>
          <a:p>
            <a:pPr eaLnBrk="1" hangingPunct="1">
              <a:lnSpc>
                <a:spcPct val="80000"/>
              </a:lnSpc>
              <a:buClr>
                <a:schemeClr val="tx1"/>
              </a:buClr>
            </a:pPr>
            <a:endParaRPr lang="en-US" sz="200" b="1"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Brand name differential eliminated</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Various quantity limits, step therapy, and prior authorizations eliminated</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No contraceptive restrictions</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Legend vitamins covered</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Three out of network fills per year permitted</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Expanded formulary</a:t>
            </a:r>
          </a:p>
          <a:p>
            <a:pPr eaLnBrk="1" hangingPunct="1">
              <a:lnSpc>
                <a:spcPct val="80000"/>
              </a:lnSpc>
              <a:buFont typeface="Wingdings" panose="05000000000000000000" pitchFamily="2" charset="2"/>
              <a:buChar char="Ø"/>
            </a:pPr>
            <a:r>
              <a:rPr lang="en-US" sz="2800" dirty="0" smtClean="0">
                <a:solidFill>
                  <a:srgbClr val="000000"/>
                </a:solidFill>
              </a:rPr>
              <a:t>Monthly statements (EOBs)</a:t>
            </a:r>
            <a:endParaRPr lang="en-US" sz="2800" dirty="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318590937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A910B39C-5549-4F4B-910C-020E840A6AC9}" type="slidenum">
              <a:rPr lang="en-US" sz="1200">
                <a:solidFill>
                  <a:prstClr val="black">
                    <a:tint val="75000"/>
                  </a:prstClr>
                </a:solidFill>
              </a:rPr>
              <a:pPr algn="r" defTabSz="457200">
                <a:defRPr/>
              </a:pPr>
              <a:t>23</a:t>
            </a:fld>
            <a:endParaRPr lang="en-US" sz="1200">
              <a:solidFill>
                <a:prstClr val="black">
                  <a:tint val="75000"/>
                </a:prstClr>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1C8BE1D3-B136-4348-8396-E37E349735CB}" type="slidenum">
              <a:rPr lang="en-US" sz="1200">
                <a:solidFill>
                  <a:prstClr val="black">
                    <a:tint val="75000"/>
                  </a:prstClr>
                </a:solidFill>
              </a:rPr>
              <a:pPr algn="r" defTabSz="457200">
                <a:defRPr/>
              </a:pPr>
              <a:t>23</a:t>
            </a:fld>
            <a:endParaRPr lang="en-US" sz="1200">
              <a:solidFill>
                <a:prstClr val="black">
                  <a:tint val="75000"/>
                </a:prstClr>
              </a:solidFill>
            </a:endParaRPr>
          </a:p>
        </p:txBody>
      </p:sp>
      <p:sp>
        <p:nvSpPr>
          <p:cNvPr id="5" name="Slide Number Placeholder 3"/>
          <p:cNvSpPr txBox="1">
            <a:spLocks noGrp="1"/>
          </p:cNvSpPr>
          <p:nvPr/>
        </p:nvSpPr>
        <p:spPr>
          <a:xfrm>
            <a:off x="6553200" y="6356350"/>
            <a:ext cx="2133600" cy="365125"/>
          </a:xfrm>
          <a:prstGeom prst="rect">
            <a:avLst/>
          </a:prstGeom>
          <a:noFill/>
        </p:spPr>
        <p:txBody>
          <a:bodyPr anchor="ctr"/>
          <a:lstStyle/>
          <a:p>
            <a:pPr algn="r" defTabSz="457200">
              <a:defRPr/>
            </a:pPr>
            <a:fld id="{A3710890-83AA-4CFB-AF61-42417B34DD46}" type="slidenum">
              <a:rPr lang="en-US" sz="1200">
                <a:solidFill>
                  <a:prstClr val="black">
                    <a:tint val="75000"/>
                  </a:prstClr>
                </a:solidFill>
              </a:rPr>
              <a:pPr algn="r" defTabSz="457200">
                <a:defRPr/>
              </a:pPr>
              <a:t>23</a:t>
            </a:fld>
            <a:endParaRPr lang="en-US" sz="1200">
              <a:solidFill>
                <a:prstClr val="black">
                  <a:tint val="75000"/>
                </a:prstClr>
              </a:solidFill>
            </a:endParaRPr>
          </a:p>
        </p:txBody>
      </p:sp>
      <p:sp>
        <p:nvSpPr>
          <p:cNvPr id="47108" name="Rectangle 2"/>
          <p:cNvSpPr>
            <a:spLocks noGrp="1" noChangeArrowheads="1"/>
          </p:cNvSpPr>
          <p:nvPr>
            <p:ph type="title" idx="4294967295"/>
          </p:nvPr>
        </p:nvSpPr>
        <p:spPr>
          <a:xfrm>
            <a:off x="457200" y="274637"/>
            <a:ext cx="8229600" cy="580608"/>
          </a:xfrm>
          <a:solidFill>
            <a:srgbClr val="41AD49"/>
          </a:solidFill>
        </p:spPr>
        <p:txBody>
          <a:bodyPr/>
          <a:lstStyle/>
          <a:p>
            <a:pPr eaLnBrk="1" hangingPunct="1"/>
            <a:r>
              <a:rPr lang="en-US" sz="4400" b="1" dirty="0" smtClean="0">
                <a:solidFill>
                  <a:schemeClr val="bg1"/>
                </a:solidFill>
                <a:latin typeface="+mj-lt"/>
              </a:rPr>
              <a:t>What Does it Mean to the Retiree?</a:t>
            </a:r>
          </a:p>
        </p:txBody>
      </p:sp>
      <p:sp>
        <p:nvSpPr>
          <p:cNvPr id="2" name="Rectangle 3"/>
          <p:cNvSpPr>
            <a:spLocks noGrp="1" noChangeArrowheads="1"/>
          </p:cNvSpPr>
          <p:nvPr>
            <p:ph type="body" idx="4294967295"/>
          </p:nvPr>
        </p:nvSpPr>
        <p:spPr>
          <a:xfrm>
            <a:off x="-1" y="0"/>
            <a:ext cx="45719" cy="202980"/>
          </a:xfrm>
          <a:prstGeom prst="rect">
            <a:avLst/>
          </a:prstGeom>
        </p:spPr>
        <p:txBody>
          <a:bodyPr/>
          <a:lstStyle/>
          <a:p>
            <a:pPr marL="0" indent="0" eaLnBrk="1" hangingPunct="1">
              <a:spcBef>
                <a:spcPts val="1800"/>
              </a:spcBef>
              <a:defRPr/>
            </a:pPr>
            <a:r>
              <a:rPr lang="en-US" sz="2800" dirty="0" smtClean="0"/>
              <a:t>______ ___ _______ ___ ___  _______  ___   _______</a:t>
            </a:r>
          </a:p>
        </p:txBody>
      </p:sp>
      <p:sp>
        <p:nvSpPr>
          <p:cNvPr id="47110" name="Rectangle 3"/>
          <p:cNvSpPr>
            <a:spLocks noGrp="1" noChangeArrowheads="1"/>
          </p:cNvSpPr>
          <p:nvPr>
            <p:ph type="body" idx="4294967295"/>
          </p:nvPr>
        </p:nvSpPr>
        <p:spPr>
          <a:xfrm>
            <a:off x="693095" y="1600200"/>
            <a:ext cx="8190555" cy="4525963"/>
          </a:xfrm>
          <a:prstGeom prst="rect">
            <a:avLst/>
          </a:prstGeom>
        </p:spPr>
        <p:txBody>
          <a:bodyPr/>
          <a:lstStyle/>
          <a:p>
            <a:pPr eaLnBrk="1" hangingPunct="1">
              <a:spcBef>
                <a:spcPts val="1800"/>
              </a:spcBef>
              <a:buFont typeface="Wingdings" panose="05000000000000000000" pitchFamily="2" charset="2"/>
              <a:buChar char="Ø"/>
            </a:pPr>
            <a:r>
              <a:rPr lang="en-US" sz="2800" dirty="0" smtClean="0"/>
              <a:t>Eligibility requirements: </a:t>
            </a:r>
          </a:p>
          <a:p>
            <a:pPr lvl="1" eaLnBrk="1" hangingPunct="1">
              <a:lnSpc>
                <a:spcPct val="70000"/>
              </a:lnSpc>
              <a:spcBef>
                <a:spcPts val="1800"/>
              </a:spcBef>
            </a:pPr>
            <a:r>
              <a:rPr lang="en-US" sz="2400" dirty="0" smtClean="0"/>
              <a:t>Retirees and dependents residing in the United States who also have Medicare Part A and/or Part B will be enrolled in this plan.</a:t>
            </a:r>
            <a:r>
              <a:rPr lang="en-US" sz="2400" dirty="0" smtClean="0">
                <a:solidFill>
                  <a:srgbClr val="FF0000"/>
                </a:solidFill>
              </a:rPr>
              <a:t> </a:t>
            </a:r>
          </a:p>
          <a:p>
            <a:pPr lvl="1" eaLnBrk="1" hangingPunct="1">
              <a:lnSpc>
                <a:spcPct val="70000"/>
              </a:lnSpc>
              <a:spcBef>
                <a:spcPts val="1800"/>
              </a:spcBef>
              <a:buClr>
                <a:schemeClr val="tx1"/>
              </a:buClr>
            </a:pPr>
            <a:r>
              <a:rPr lang="en-US" sz="2400" b="1" dirty="0" smtClean="0">
                <a:solidFill>
                  <a:srgbClr val="000000"/>
                </a:solidFill>
              </a:rPr>
              <a:t>Retirees and dependents who do not qualify will retain their current prescription drug benefits.</a:t>
            </a:r>
          </a:p>
          <a:p>
            <a:pPr lvl="1" eaLnBrk="1" hangingPunct="1">
              <a:lnSpc>
                <a:spcPct val="70000"/>
              </a:lnSpc>
              <a:spcBef>
                <a:spcPts val="1800"/>
              </a:spcBef>
              <a:buClr>
                <a:schemeClr val="tx1"/>
              </a:buClr>
              <a:buFont typeface="Arial" charset="0"/>
              <a:buNone/>
            </a:pPr>
            <a:endParaRPr lang="en-US" sz="800" b="1" dirty="0" smtClean="0">
              <a:solidFill>
                <a:srgbClr val="000000"/>
              </a:solidFill>
            </a:endParaRPr>
          </a:p>
          <a:p>
            <a:pPr eaLnBrk="1" hangingPunct="1">
              <a:lnSpc>
                <a:spcPct val="70000"/>
              </a:lnSpc>
              <a:spcBef>
                <a:spcPct val="0"/>
              </a:spcBef>
              <a:buFont typeface="Wingdings" panose="05000000000000000000" pitchFamily="2" charset="2"/>
              <a:buChar char="Ø"/>
            </a:pPr>
            <a:r>
              <a:rPr lang="en-US" sz="2400" dirty="0" smtClean="0"/>
              <a:t>There is no additional premium associated with these plans; the amount paid for by retirees benefits includes the premium for the Medicare Part D benefit.</a:t>
            </a:r>
          </a:p>
          <a:p>
            <a:pPr eaLnBrk="1" hangingPunct="1">
              <a:lnSpc>
                <a:spcPct val="70000"/>
              </a:lnSpc>
              <a:spcBef>
                <a:spcPct val="0"/>
              </a:spcBef>
              <a:buFont typeface="Wingdings" panose="05000000000000000000" pitchFamily="2" charset="2"/>
              <a:buChar char="Ø"/>
            </a:pPr>
            <a:endParaRPr lang="en-US" sz="2400" dirty="0"/>
          </a:p>
          <a:p>
            <a:pPr eaLnBrk="1" hangingPunct="1">
              <a:lnSpc>
                <a:spcPct val="70000"/>
              </a:lnSpc>
              <a:spcBef>
                <a:spcPct val="0"/>
              </a:spcBef>
              <a:buFont typeface="Wingdings" panose="05000000000000000000" pitchFamily="2" charset="2"/>
              <a:buChar char="Ø"/>
            </a:pPr>
            <a:r>
              <a:rPr lang="en-US" sz="2400" dirty="0" smtClean="0">
                <a:solidFill>
                  <a:srgbClr val="41AD49"/>
                </a:solidFill>
              </a:rPr>
              <a:t>If a member decides to opt out within 21 days of pre-notification,  the Retiree and the dependents will </a:t>
            </a:r>
            <a:r>
              <a:rPr lang="en-US" sz="2400" u="sng" dirty="0" smtClean="0">
                <a:solidFill>
                  <a:srgbClr val="41AD49"/>
                </a:solidFill>
              </a:rPr>
              <a:t>lose </a:t>
            </a:r>
            <a:r>
              <a:rPr lang="en-US" sz="2400" dirty="0" smtClean="0">
                <a:solidFill>
                  <a:srgbClr val="41AD49"/>
                </a:solidFill>
              </a:rPr>
              <a:t>Rx coverage through the State Program.</a:t>
            </a:r>
          </a:p>
          <a:p>
            <a:pPr marL="0" indent="0" eaLnBrk="1" hangingPunct="1">
              <a:spcBef>
                <a:spcPct val="0"/>
              </a:spcBef>
              <a:buNone/>
            </a:pPr>
            <a:endParaRPr lang="en-US" sz="2800" dirty="0" smtClean="0">
              <a:solidFill>
                <a:srgbClr val="41AD49"/>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35931283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0FD015E4-097D-4561-9BD0-EBE3A7C86209}" type="slidenum">
              <a:rPr lang="en-US" sz="1200">
                <a:solidFill>
                  <a:prstClr val="black">
                    <a:tint val="75000"/>
                  </a:prstClr>
                </a:solidFill>
              </a:rPr>
              <a:pPr algn="r" defTabSz="457200">
                <a:defRPr/>
              </a:pPr>
              <a:t>24</a:t>
            </a:fld>
            <a:endParaRPr lang="en-US" sz="1200">
              <a:solidFill>
                <a:prstClr val="black">
                  <a:tint val="75000"/>
                </a:prstClr>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686649D-D356-42EC-A13D-2C203C1E35EB}" type="slidenum">
              <a:rPr lang="en-US" sz="1200">
                <a:solidFill>
                  <a:prstClr val="black">
                    <a:tint val="75000"/>
                  </a:prstClr>
                </a:solidFill>
              </a:rPr>
              <a:pPr algn="r" defTabSz="457200">
                <a:defRPr/>
              </a:pPr>
              <a:t>24</a:t>
            </a:fld>
            <a:endParaRPr lang="en-US" sz="1200">
              <a:solidFill>
                <a:prstClr val="black">
                  <a:tint val="75000"/>
                </a:prstClr>
              </a:solidFill>
            </a:endParaRPr>
          </a:p>
        </p:txBody>
      </p:sp>
      <p:sp>
        <p:nvSpPr>
          <p:cNvPr id="5" name="Slide Number Placeholder 3"/>
          <p:cNvSpPr txBox="1">
            <a:spLocks noGrp="1"/>
          </p:cNvSpPr>
          <p:nvPr/>
        </p:nvSpPr>
        <p:spPr>
          <a:xfrm>
            <a:off x="6553200" y="6356350"/>
            <a:ext cx="2133600" cy="365125"/>
          </a:xfrm>
          <a:prstGeom prst="rect">
            <a:avLst/>
          </a:prstGeom>
          <a:noFill/>
        </p:spPr>
        <p:txBody>
          <a:bodyPr anchor="ctr"/>
          <a:lstStyle/>
          <a:p>
            <a:pPr algn="r" defTabSz="457200">
              <a:defRPr/>
            </a:pPr>
            <a:fld id="{2B723353-21D9-4309-911C-CCD1EC87C82C}" type="slidenum">
              <a:rPr lang="en-US" sz="1200">
                <a:solidFill>
                  <a:prstClr val="black">
                    <a:tint val="75000"/>
                  </a:prstClr>
                </a:solidFill>
              </a:rPr>
              <a:pPr algn="r" defTabSz="457200">
                <a:defRPr/>
              </a:pPr>
              <a:t>24</a:t>
            </a:fld>
            <a:endParaRPr lang="en-US" sz="1200">
              <a:solidFill>
                <a:prstClr val="black">
                  <a:tint val="75000"/>
                </a:prstClr>
              </a:solidFill>
            </a:endParaRPr>
          </a:p>
        </p:txBody>
      </p:sp>
      <p:sp>
        <p:nvSpPr>
          <p:cNvPr id="48132" name="Rectangle 2"/>
          <p:cNvSpPr>
            <a:spLocks noGrp="1" noChangeArrowheads="1"/>
          </p:cNvSpPr>
          <p:nvPr>
            <p:ph type="title" idx="4294967295"/>
          </p:nvPr>
        </p:nvSpPr>
        <p:spPr>
          <a:xfrm>
            <a:off x="457200" y="274638"/>
            <a:ext cx="8229600" cy="580608"/>
          </a:xfrm>
          <a:solidFill>
            <a:srgbClr val="41AD49"/>
          </a:solidFill>
        </p:spPr>
        <p:txBody>
          <a:bodyPr/>
          <a:lstStyle/>
          <a:p>
            <a:pPr eaLnBrk="1" hangingPunct="1"/>
            <a:r>
              <a:rPr lang="en-US" sz="4400" b="1" dirty="0" smtClean="0">
                <a:solidFill>
                  <a:schemeClr val="bg1"/>
                </a:solidFill>
                <a:latin typeface="+mj-lt"/>
              </a:rPr>
              <a:t>What Does it Mean to the Retiree?</a:t>
            </a:r>
          </a:p>
        </p:txBody>
      </p:sp>
      <p:sp>
        <p:nvSpPr>
          <p:cNvPr id="48133" name="Rectangle 3"/>
          <p:cNvSpPr>
            <a:spLocks noGrp="1" noChangeArrowheads="1"/>
          </p:cNvSpPr>
          <p:nvPr>
            <p:ph type="body" idx="4294967295"/>
          </p:nvPr>
        </p:nvSpPr>
        <p:spPr>
          <a:xfrm>
            <a:off x="457200" y="1600200"/>
            <a:ext cx="8229600" cy="4525963"/>
          </a:xfrm>
          <a:prstGeom prst="rect">
            <a:avLst/>
          </a:prstGeom>
        </p:spPr>
        <p:txBody>
          <a:bodyPr/>
          <a:lstStyle/>
          <a:p>
            <a:pPr eaLnBrk="1" hangingPunct="1">
              <a:lnSpc>
                <a:spcPct val="80000"/>
              </a:lnSpc>
              <a:buFont typeface="Wingdings" panose="05000000000000000000" pitchFamily="2" charset="2"/>
              <a:buChar char="Ø"/>
            </a:pPr>
            <a:r>
              <a:rPr lang="en-US" sz="2800" dirty="0" smtClean="0"/>
              <a:t>Extra Help – Low Income Subsidy</a:t>
            </a:r>
          </a:p>
          <a:p>
            <a:pPr eaLnBrk="1" hangingPunct="1">
              <a:lnSpc>
                <a:spcPct val="80000"/>
              </a:lnSpc>
            </a:pPr>
            <a:endParaRPr lang="en-US" sz="500" dirty="0" smtClean="0"/>
          </a:p>
          <a:p>
            <a:pPr lvl="1" eaLnBrk="1" hangingPunct="1">
              <a:lnSpc>
                <a:spcPct val="80000"/>
              </a:lnSpc>
            </a:pPr>
            <a:r>
              <a:rPr lang="en-US" sz="2400" dirty="0" smtClean="0"/>
              <a:t>Retirees who qualify for low income assistance receive reduced copays and monthly premium reimbursement from CMS. </a:t>
            </a:r>
          </a:p>
          <a:p>
            <a:pPr lvl="1" eaLnBrk="1" hangingPunct="1">
              <a:lnSpc>
                <a:spcPct val="80000"/>
              </a:lnSpc>
              <a:buFont typeface="Arial" charset="0"/>
              <a:buNone/>
            </a:pPr>
            <a:endParaRPr lang="en-US" sz="2600" dirty="0" smtClean="0"/>
          </a:p>
          <a:p>
            <a:pPr eaLnBrk="1" hangingPunct="1">
              <a:lnSpc>
                <a:spcPct val="80000"/>
              </a:lnSpc>
              <a:buFont typeface="Wingdings" panose="05000000000000000000" pitchFamily="2" charset="2"/>
              <a:buChar char="Ø"/>
            </a:pPr>
            <a:r>
              <a:rPr lang="en-US" sz="2800" dirty="0" smtClean="0"/>
              <a:t>Social Security charges a penalty on the Part D premium for high income retirees ($85,000+)</a:t>
            </a:r>
          </a:p>
          <a:p>
            <a:pPr eaLnBrk="1" hangingPunct="1">
              <a:lnSpc>
                <a:spcPct val="80000"/>
              </a:lnSpc>
            </a:pPr>
            <a:endParaRPr lang="en-US" sz="500" dirty="0" smtClean="0"/>
          </a:p>
          <a:p>
            <a:pPr lvl="1" eaLnBrk="1" hangingPunct="1">
              <a:lnSpc>
                <a:spcPct val="80000"/>
              </a:lnSpc>
            </a:pPr>
            <a:r>
              <a:rPr lang="en-US" sz="2400" dirty="0" smtClean="0"/>
              <a:t>High-income earners may need to pay an additional Part D amount to the Federal government ($85,000 for individuals/$170,000 for married)– this is known as D-IRMAA. Members will receive a letter from the Social Security Administration if they are identified as needing to pay this extra amount.</a:t>
            </a:r>
            <a:endParaRPr lang="en-US" sz="2000" dirty="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30735180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580608"/>
          </a:xfrm>
        </p:spPr>
        <p:txBody>
          <a:bodyPr/>
          <a:lstStyle/>
          <a:p>
            <a:pPr algn="ctr"/>
            <a:r>
              <a:rPr lang="en-US" sz="4400" dirty="0" smtClean="0">
                <a:latin typeface="+mj-lt"/>
              </a:rPr>
              <a:t>How do you Enroll?</a:t>
            </a:r>
            <a:endParaRPr lang="en-US" sz="4400" dirty="0">
              <a:latin typeface="+mj-lt"/>
            </a:endParaRP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25</a:t>
            </a:fld>
            <a:endParaRPr lang="en-US" dirty="0"/>
          </a:p>
        </p:txBody>
      </p:sp>
    </p:spTree>
    <p:extLst>
      <p:ext uri="{BB962C8B-B14F-4D97-AF65-F5344CB8AC3E}">
        <p14:creationId xmlns:p14="http://schemas.microsoft.com/office/powerpoint/2010/main" val="348943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558612FF-4CB9-4073-A3B3-2A8CEB938794}" type="slidenum">
              <a:rPr lang="en-US" sz="1200">
                <a:solidFill>
                  <a:prstClr val="black">
                    <a:tint val="75000"/>
                  </a:prstClr>
                </a:solidFill>
              </a:rPr>
              <a:pPr algn="r" defTabSz="457200">
                <a:defRPr/>
              </a:pPr>
              <a:t>26</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85AF6FE4-FD40-4513-BB8B-10F4024A0A42}" type="slidenum">
              <a:rPr lang="en-US" sz="1200">
                <a:solidFill>
                  <a:prstClr val="black">
                    <a:tint val="75000"/>
                  </a:prstClr>
                </a:solidFill>
              </a:rPr>
              <a:pPr algn="r" defTabSz="457200">
                <a:defRPr/>
              </a:pPr>
              <a:t>26</a:t>
            </a:fld>
            <a:endParaRPr lang="en-US" sz="1200">
              <a:solidFill>
                <a:prstClr val="black">
                  <a:tint val="75000"/>
                </a:prstClr>
              </a:solidFill>
            </a:endParaRPr>
          </a:p>
        </p:txBody>
      </p:sp>
      <p:sp>
        <p:nvSpPr>
          <p:cNvPr id="41987" name="Title 1"/>
          <p:cNvSpPr>
            <a:spLocks noGrp="1"/>
          </p:cNvSpPr>
          <p:nvPr>
            <p:ph type="title" idx="4294967295"/>
          </p:nvPr>
        </p:nvSpPr>
        <p:spPr>
          <a:xfrm>
            <a:off x="457200" y="274638"/>
            <a:ext cx="8229600" cy="1156150"/>
          </a:xfrm>
          <a:solidFill>
            <a:srgbClr val="41AD49"/>
          </a:solidFill>
        </p:spPr>
        <p:txBody>
          <a:bodyPr/>
          <a:lstStyle/>
          <a:p>
            <a:pPr algn="ctr"/>
            <a:r>
              <a:rPr lang="en-US" sz="4400" b="1" dirty="0" smtClean="0">
                <a:solidFill>
                  <a:srgbClr val="FFFFFF"/>
                </a:solidFill>
                <a:latin typeface="+mj-lt"/>
              </a:rPr>
              <a:t>Retiree Health Benefit Enrollment and Change Form</a:t>
            </a:r>
          </a:p>
        </p:txBody>
      </p:sp>
      <p:sp>
        <p:nvSpPr>
          <p:cNvPr id="41988" name="Content Placeholder 2"/>
          <p:cNvSpPr>
            <a:spLocks noGrp="1"/>
          </p:cNvSpPr>
          <p:nvPr>
            <p:ph idx="4294967295"/>
          </p:nvPr>
        </p:nvSpPr>
        <p:spPr>
          <a:xfrm>
            <a:off x="176213" y="2111375"/>
            <a:ext cx="8653462" cy="3765550"/>
          </a:xfrm>
          <a:prstGeom prst="rect">
            <a:avLst/>
          </a:prstGeom>
        </p:spPr>
        <p:txBody>
          <a:bodyPr/>
          <a:lstStyle/>
          <a:p>
            <a:pPr lvl="1">
              <a:lnSpc>
                <a:spcPct val="90000"/>
              </a:lnSpc>
              <a:buFontTx/>
              <a:buChar char="•"/>
            </a:pPr>
            <a:r>
              <a:rPr lang="en-US" sz="2400" smtClean="0"/>
              <a:t>	Obtain a Benefits Guide and Retiree Health Benefits 	Enrollment Form from:</a:t>
            </a:r>
          </a:p>
          <a:p>
            <a:pPr lvl="2">
              <a:lnSpc>
                <a:spcPct val="90000"/>
              </a:lnSpc>
              <a:buFont typeface="Calibri" pitchFamily="34" charset="0"/>
              <a:buChar char="–"/>
            </a:pPr>
            <a:r>
              <a:rPr lang="en-US" sz="2200" smtClean="0"/>
              <a:t>Your Agency Benefit Coordinator (in your agency’s HR office); or </a:t>
            </a:r>
          </a:p>
          <a:p>
            <a:pPr lvl="2">
              <a:lnSpc>
                <a:spcPct val="90000"/>
              </a:lnSpc>
              <a:buFont typeface="Calibri" pitchFamily="34" charset="0"/>
              <a:buChar char="–"/>
            </a:pPr>
            <a:endParaRPr lang="en-US" sz="400" smtClean="0"/>
          </a:p>
          <a:p>
            <a:pPr lvl="2">
              <a:lnSpc>
                <a:spcPct val="90000"/>
              </a:lnSpc>
              <a:buFont typeface="Calibri" pitchFamily="34" charset="0"/>
              <a:buChar char="–"/>
            </a:pPr>
            <a:r>
              <a:rPr lang="en-US" sz="2200" smtClean="0"/>
              <a:t>Department of Budget and Management Website (</a:t>
            </a:r>
            <a:r>
              <a:rPr lang="en-US" sz="2200" smtClean="0">
                <a:hlinkClick r:id="rId2"/>
              </a:rPr>
              <a:t>www.dbm.maryland.gov/benefits</a:t>
            </a:r>
            <a:r>
              <a:rPr lang="en-US" sz="2200" smtClean="0"/>
              <a:t>); or</a:t>
            </a:r>
          </a:p>
          <a:p>
            <a:pPr lvl="2">
              <a:lnSpc>
                <a:spcPct val="90000"/>
              </a:lnSpc>
              <a:buFont typeface="Calibri" pitchFamily="34" charset="0"/>
              <a:buChar char="–"/>
            </a:pPr>
            <a:r>
              <a:rPr lang="en-US" sz="2200" smtClean="0"/>
              <a:t>By contacting the Employee Benefits Division at 410-767-4775.</a:t>
            </a:r>
          </a:p>
          <a:p>
            <a:pPr lvl="2">
              <a:lnSpc>
                <a:spcPct val="90000"/>
              </a:lnSpc>
              <a:buFontTx/>
              <a:buNone/>
            </a:pPr>
            <a:r>
              <a:rPr lang="en-US" sz="1800" smtClean="0"/>
              <a:t>	</a:t>
            </a:r>
          </a:p>
          <a:p>
            <a:pPr lvl="1">
              <a:lnSpc>
                <a:spcPct val="90000"/>
              </a:lnSpc>
              <a:buFontTx/>
              <a:buChar char="•"/>
            </a:pPr>
            <a:r>
              <a:rPr lang="en-US" sz="2400" smtClean="0"/>
              <a:t>  Return your completed form and applicable          	documentation to your Agency Benefits Coordinator who 	will forward to Employee Benefits Division.</a:t>
            </a:r>
            <a:endParaRPr lang="en-US" sz="200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26</a:t>
            </a:fld>
            <a:endParaRPr lang="en-US">
              <a:solidFill>
                <a:prstClr val="black">
                  <a:tint val="75000"/>
                </a:prstClr>
              </a:solidFill>
            </a:endParaRPr>
          </a:p>
        </p:txBody>
      </p:sp>
    </p:spTree>
    <p:extLst>
      <p:ext uri="{BB962C8B-B14F-4D97-AF65-F5344CB8AC3E}">
        <p14:creationId xmlns:p14="http://schemas.microsoft.com/office/powerpoint/2010/main" val="1167144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82F5DDD8-F58E-49DD-ACAD-58F16B5F5208}" type="slidenum">
              <a:rPr lang="en-US" sz="1200">
                <a:solidFill>
                  <a:prstClr val="black">
                    <a:tint val="75000"/>
                  </a:prstClr>
                </a:solidFill>
              </a:rPr>
              <a:pPr algn="r" defTabSz="457200">
                <a:defRPr/>
              </a:pPr>
              <a:t>27</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2E3A4AF2-BB92-49F8-997E-65B2EFF7AC19}" type="slidenum">
              <a:rPr lang="en-US" sz="1200">
                <a:solidFill>
                  <a:prstClr val="black">
                    <a:tint val="75000"/>
                  </a:prstClr>
                </a:solidFill>
              </a:rPr>
              <a:pPr algn="r" defTabSz="457200">
                <a:defRPr/>
              </a:pPr>
              <a:t>27</a:t>
            </a:fld>
            <a:endParaRPr lang="en-US" sz="1200">
              <a:solidFill>
                <a:prstClr val="black">
                  <a:tint val="75000"/>
                </a:prstClr>
              </a:solidFill>
            </a:endParaRPr>
          </a:p>
        </p:txBody>
      </p:sp>
      <p:sp>
        <p:nvSpPr>
          <p:cNvPr id="29699" name="Title 1"/>
          <p:cNvSpPr>
            <a:spLocks noGrp="1"/>
          </p:cNvSpPr>
          <p:nvPr>
            <p:ph type="title" idx="4294967295"/>
          </p:nvPr>
        </p:nvSpPr>
        <p:spPr>
          <a:xfrm>
            <a:off x="457200" y="274637"/>
            <a:ext cx="8229600" cy="1349327"/>
          </a:xfrm>
          <a:solidFill>
            <a:srgbClr val="41AD49"/>
          </a:solidFill>
        </p:spPr>
        <p:txBody>
          <a:bodyPr/>
          <a:lstStyle/>
          <a:p>
            <a:pPr algn="ctr"/>
            <a:r>
              <a:rPr lang="en-US" sz="4400" b="1" dirty="0" smtClean="0">
                <a:solidFill>
                  <a:srgbClr val="FFFFFF"/>
                </a:solidFill>
                <a:latin typeface="+mj-lt"/>
              </a:rPr>
              <a:t>Please Be Aware</a:t>
            </a:r>
          </a:p>
        </p:txBody>
      </p:sp>
      <p:sp>
        <p:nvSpPr>
          <p:cNvPr id="29700" name="Content Placeholder 2"/>
          <p:cNvSpPr>
            <a:spLocks noGrp="1"/>
          </p:cNvSpPr>
          <p:nvPr>
            <p:ph idx="4294967295"/>
          </p:nvPr>
        </p:nvSpPr>
        <p:spPr>
          <a:xfrm>
            <a:off x="465350" y="1739180"/>
            <a:ext cx="8229600" cy="4302125"/>
          </a:xfrm>
          <a:prstGeom prst="rect">
            <a:avLst/>
          </a:prstGeom>
        </p:spPr>
        <p:txBody>
          <a:bodyPr/>
          <a:lstStyle/>
          <a:p>
            <a:pPr marL="347663" indent="-347663">
              <a:lnSpc>
                <a:spcPct val="90000"/>
              </a:lnSpc>
              <a:buFont typeface="Arial" charset="0"/>
              <a:buNone/>
            </a:pPr>
            <a:endParaRPr lang="en-US" sz="2400" dirty="0" smtClean="0"/>
          </a:p>
          <a:p>
            <a:pPr>
              <a:lnSpc>
                <a:spcPct val="90000"/>
              </a:lnSpc>
              <a:buFont typeface="Wingdings" panose="05000000000000000000" pitchFamily="2" charset="2"/>
              <a:buChar char="Ø"/>
            </a:pPr>
            <a:r>
              <a:rPr lang="en-US" sz="2800" dirty="0" smtClean="0"/>
              <a:t>Enrollment must be submitted to EBD within 60 days of retirement or a qualifying event or the next Open Enrollment.</a:t>
            </a:r>
          </a:p>
          <a:p>
            <a:pPr marL="347663" indent="-347663">
              <a:lnSpc>
                <a:spcPct val="90000"/>
              </a:lnSpc>
            </a:pPr>
            <a:endParaRPr lang="en-US" sz="2000" dirty="0" smtClean="0"/>
          </a:p>
          <a:p>
            <a:pPr>
              <a:lnSpc>
                <a:spcPct val="90000"/>
              </a:lnSpc>
              <a:buFont typeface="Wingdings" panose="05000000000000000000" pitchFamily="2" charset="2"/>
              <a:buChar char="Ø"/>
            </a:pPr>
            <a:r>
              <a:rPr lang="en-US" sz="2800" dirty="0" smtClean="0"/>
              <a:t>If adding new dependents at time of retirement, submit all required documentation with enrollment form.</a:t>
            </a:r>
          </a:p>
          <a:p>
            <a:pPr marL="347663" indent="-347663">
              <a:lnSpc>
                <a:spcPct val="90000"/>
              </a:lnSpc>
            </a:pPr>
            <a:endParaRPr lang="en-US" sz="2000" dirty="0" smtClean="0"/>
          </a:p>
          <a:p>
            <a:pPr>
              <a:lnSpc>
                <a:spcPct val="90000"/>
              </a:lnSpc>
              <a:buFont typeface="Wingdings" panose="05000000000000000000" pitchFamily="2" charset="2"/>
              <a:buChar char="Ø"/>
            </a:pPr>
            <a:r>
              <a:rPr lang="en-US" sz="2800" dirty="0" smtClean="0"/>
              <a:t>Kaiser eligibility is based on non-Medicare retirees and/or their dependents. </a:t>
            </a:r>
            <a:endParaRPr lang="en-US" sz="2800" i="1" dirty="0" smtClean="0"/>
          </a:p>
          <a:p>
            <a:pPr>
              <a:lnSpc>
                <a:spcPct val="90000"/>
              </a:lnSpc>
              <a:buFont typeface="Wingdings" panose="05000000000000000000" pitchFamily="2" charset="2"/>
              <a:buChar char="Ø"/>
            </a:pPr>
            <a:endParaRPr lang="en-US" sz="2800" dirty="0"/>
          </a:p>
          <a:p>
            <a:pPr marL="0" indent="0">
              <a:lnSpc>
                <a:spcPct val="90000"/>
              </a:lnSpc>
              <a:buNone/>
            </a:pPr>
            <a:r>
              <a:rPr lang="en-US" sz="2800" dirty="0" smtClean="0"/>
              <a:t> </a:t>
            </a:r>
          </a:p>
          <a:p>
            <a:pPr marL="347663" indent="-347663">
              <a:lnSpc>
                <a:spcPct val="90000"/>
              </a:lnSpc>
            </a:pPr>
            <a:endParaRPr lang="en-US" sz="2000" dirty="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27</a:t>
            </a:fld>
            <a:endParaRPr lang="en-US">
              <a:solidFill>
                <a:prstClr val="black">
                  <a:tint val="75000"/>
                </a:prstClr>
              </a:solidFill>
            </a:endParaRPr>
          </a:p>
        </p:txBody>
      </p:sp>
    </p:spTree>
    <p:extLst>
      <p:ext uri="{BB962C8B-B14F-4D97-AF65-F5344CB8AC3E}">
        <p14:creationId xmlns:p14="http://schemas.microsoft.com/office/powerpoint/2010/main" val="1597948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580608"/>
          </a:xfrm>
        </p:spPr>
        <p:txBody>
          <a:bodyPr/>
          <a:lstStyle/>
          <a:p>
            <a:pPr algn="ctr"/>
            <a:r>
              <a:rPr lang="en-US" sz="4400" dirty="0" smtClean="0">
                <a:latin typeface="+mj-lt"/>
              </a:rPr>
              <a:t>What’s new January 1, 2017?</a:t>
            </a:r>
            <a:endParaRPr lang="en-US" sz="4400" dirty="0">
              <a:latin typeface="+mj-lt"/>
            </a:endParaRP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28</a:t>
            </a:fld>
            <a:endParaRPr lang="en-US" dirty="0"/>
          </a:p>
        </p:txBody>
      </p:sp>
    </p:spTree>
    <p:extLst>
      <p:ext uri="{BB962C8B-B14F-4D97-AF65-F5344CB8AC3E}">
        <p14:creationId xmlns:p14="http://schemas.microsoft.com/office/powerpoint/2010/main" val="245577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608"/>
          </a:xfrm>
        </p:spPr>
        <p:txBody>
          <a:bodyPr/>
          <a:lstStyle/>
          <a:p>
            <a:r>
              <a:rPr lang="en-US" sz="4400" dirty="0" smtClean="0">
                <a:latin typeface="+mj-lt"/>
              </a:rPr>
              <a:t>Updates in 2017</a:t>
            </a:r>
            <a:endParaRPr lang="en-US" sz="4400" dirty="0">
              <a:latin typeface="+mj-lt"/>
            </a:endParaRPr>
          </a:p>
        </p:txBody>
      </p:sp>
      <p:sp>
        <p:nvSpPr>
          <p:cNvPr id="3" name="Slide Number Placeholder 2"/>
          <p:cNvSpPr>
            <a:spLocks noGrp="1"/>
          </p:cNvSpPr>
          <p:nvPr>
            <p:ph type="sldNum" sz="quarter" idx="4"/>
          </p:nvPr>
        </p:nvSpPr>
        <p:spPr/>
        <p:txBody>
          <a:bodyPr/>
          <a:lstStyle/>
          <a:p>
            <a:fld id="{13EE0807-1591-4B65-BED7-AA019BC4001C}" type="slidenum">
              <a:rPr lang="en-US" smtClean="0">
                <a:solidFill>
                  <a:prstClr val="black">
                    <a:tint val="75000"/>
                  </a:prstClr>
                </a:solidFill>
              </a:rPr>
              <a:pPr/>
              <a:t>29</a:t>
            </a:fld>
            <a:endParaRPr lang="en-US" dirty="0">
              <a:solidFill>
                <a:prstClr val="black">
                  <a:tint val="75000"/>
                </a:prstClr>
              </a:solidFill>
            </a:endParaRPr>
          </a:p>
        </p:txBody>
      </p:sp>
      <p:sp>
        <p:nvSpPr>
          <p:cNvPr id="5" name="TextBox 4"/>
          <p:cNvSpPr txBox="1"/>
          <p:nvPr/>
        </p:nvSpPr>
        <p:spPr>
          <a:xfrm>
            <a:off x="457200" y="817460"/>
            <a:ext cx="8229600" cy="5466112"/>
          </a:xfrm>
          <a:prstGeom prst="rect">
            <a:avLst/>
          </a:prstGeom>
          <a:noFill/>
        </p:spPr>
        <p:txBody>
          <a:bodyPr wrap="square" lIns="0" tIns="0" rIns="0" bIns="0" rtlCol="0">
            <a:spAutoFit/>
          </a:bodyPr>
          <a:lstStyle/>
          <a:p>
            <a:pPr marL="228600" lvl="1">
              <a:lnSpc>
                <a:spcPct val="80000"/>
              </a:lnSpc>
              <a:spcBef>
                <a:spcPct val="30000"/>
              </a:spcBef>
            </a:pPr>
            <a:endParaRPr lang="en-US" sz="2400" dirty="0" smtClean="0">
              <a:solidFill>
                <a:prstClr val="black"/>
              </a:solidFill>
              <a:ea typeface="Times New Roman" pitchFamily="18" charset="0"/>
              <a:cs typeface="Arial" charset="0"/>
            </a:endParaRPr>
          </a:p>
          <a:p>
            <a:pPr marL="457200" indent="-457200">
              <a:buClr>
                <a:srgbClr val="498F4D"/>
              </a:buClr>
              <a:buFont typeface="Wingdings" panose="05000000000000000000" pitchFamily="2" charset="2"/>
              <a:buChar char="Ø"/>
            </a:pPr>
            <a:r>
              <a:rPr lang="en-US" sz="2800" dirty="0" smtClean="0">
                <a:solidFill>
                  <a:prstClr val="black"/>
                </a:solidFill>
                <a:latin typeface="+mj-lt"/>
              </a:rPr>
              <a:t>New Flexible Spending Account carrier</a:t>
            </a:r>
          </a:p>
          <a:p>
            <a:pPr marL="457200" indent="-457200">
              <a:buClr>
                <a:srgbClr val="498F4D"/>
              </a:buClr>
              <a:buFont typeface="Wingdings" panose="05000000000000000000" pitchFamily="2" charset="2"/>
              <a:buChar char="Ø"/>
            </a:pPr>
            <a:endParaRPr lang="en-US" sz="2800" dirty="0" smtClean="0">
              <a:solidFill>
                <a:prstClr val="black"/>
              </a:solidFill>
              <a:latin typeface="+mj-lt"/>
            </a:endParaRPr>
          </a:p>
          <a:p>
            <a:pPr marL="457200" indent="-457200">
              <a:buClr>
                <a:srgbClr val="498F4D"/>
              </a:buClr>
              <a:buFont typeface="Wingdings" panose="05000000000000000000" pitchFamily="2" charset="2"/>
              <a:buChar char="Ø"/>
            </a:pPr>
            <a:r>
              <a:rPr lang="en-US" sz="2800" dirty="0" smtClean="0">
                <a:solidFill>
                  <a:prstClr val="black"/>
                </a:solidFill>
                <a:latin typeface="+mj-lt"/>
              </a:rPr>
              <a:t>Visit </a:t>
            </a:r>
            <a:r>
              <a:rPr lang="en-US" sz="2800" dirty="0" smtClean="0">
                <a:solidFill>
                  <a:prstClr val="black"/>
                </a:solidFill>
                <a:latin typeface="+mj-lt"/>
                <a:hlinkClick r:id="rId2"/>
              </a:rPr>
              <a:t>www.dbm.maryland.gov/benefits</a:t>
            </a:r>
            <a:r>
              <a:rPr lang="en-US" sz="2800" dirty="0" smtClean="0">
                <a:solidFill>
                  <a:prstClr val="black"/>
                </a:solidFill>
                <a:latin typeface="+mj-lt"/>
              </a:rPr>
              <a:t> for 2017 Wellness Activities</a:t>
            </a:r>
          </a:p>
          <a:p>
            <a:pPr marL="457200" indent="-457200">
              <a:buClr>
                <a:srgbClr val="498F4D"/>
              </a:buClr>
              <a:buFont typeface="Wingdings" panose="05000000000000000000" pitchFamily="2" charset="2"/>
              <a:buChar char="Ø"/>
            </a:pPr>
            <a:endParaRPr lang="en-US" sz="2800" dirty="0" smtClean="0">
              <a:solidFill>
                <a:prstClr val="black"/>
              </a:solidFill>
              <a:latin typeface="+mj-lt"/>
            </a:endParaRPr>
          </a:p>
          <a:p>
            <a:pPr marL="457200" indent="-457200">
              <a:buClr>
                <a:srgbClr val="498F4D"/>
              </a:buClr>
              <a:buFont typeface="Wingdings" panose="05000000000000000000" pitchFamily="2" charset="2"/>
              <a:buChar char="Ø"/>
            </a:pPr>
            <a:r>
              <a:rPr lang="en-US" sz="2800" dirty="0" smtClean="0">
                <a:solidFill>
                  <a:prstClr val="black"/>
                </a:solidFill>
                <a:latin typeface="+mj-lt"/>
              </a:rPr>
              <a:t>Visit </a:t>
            </a:r>
            <a:r>
              <a:rPr lang="en-US" sz="2800" dirty="0" smtClean="0">
                <a:solidFill>
                  <a:prstClr val="black"/>
                </a:solidFill>
                <a:latin typeface="+mj-lt"/>
                <a:hlinkClick r:id="rId2"/>
              </a:rPr>
              <a:t>www.dbm.maryland.gov/benefits</a:t>
            </a:r>
            <a:r>
              <a:rPr lang="en-US" sz="2800" dirty="0" smtClean="0">
                <a:solidFill>
                  <a:prstClr val="black"/>
                </a:solidFill>
                <a:latin typeface="+mj-lt"/>
              </a:rPr>
              <a:t> for updated Evidence of Coverage documents</a:t>
            </a:r>
          </a:p>
          <a:p>
            <a:pPr marL="457200" indent="-457200">
              <a:buClr>
                <a:srgbClr val="498F4D"/>
              </a:buClr>
              <a:buFont typeface="Wingdings" panose="05000000000000000000" pitchFamily="2" charset="2"/>
              <a:buChar char="Ø"/>
            </a:pPr>
            <a:endParaRPr lang="en-US" sz="2800" dirty="0" smtClean="0">
              <a:solidFill>
                <a:prstClr val="black"/>
              </a:solidFill>
              <a:latin typeface="+mj-lt"/>
            </a:endParaRPr>
          </a:p>
          <a:p>
            <a:pPr marL="457200" indent="-457200">
              <a:buClr>
                <a:srgbClr val="498F4D"/>
              </a:buClr>
              <a:buFont typeface="Wingdings" panose="05000000000000000000" pitchFamily="2" charset="2"/>
              <a:buChar char="Ø"/>
            </a:pPr>
            <a:r>
              <a:rPr lang="en-US" sz="2800" dirty="0" smtClean="0">
                <a:solidFill>
                  <a:prstClr val="black"/>
                </a:solidFill>
                <a:latin typeface="+mj-lt"/>
              </a:rPr>
              <a:t>Minnesota Life for Life Insurance and AD&amp;D coverage name change to </a:t>
            </a:r>
            <a:r>
              <a:rPr lang="en-US" sz="2800" dirty="0" err="1" smtClean="0">
                <a:solidFill>
                  <a:schemeClr val="accent2"/>
                </a:solidFill>
                <a:latin typeface="+mj-lt"/>
              </a:rPr>
              <a:t>Securian</a:t>
            </a:r>
            <a:endParaRPr lang="en-US" sz="2800" dirty="0" smtClean="0">
              <a:solidFill>
                <a:schemeClr val="accent2"/>
              </a:solidFill>
              <a:latin typeface="+mj-lt"/>
            </a:endParaRPr>
          </a:p>
          <a:p>
            <a:pPr marL="457200" indent="-457200">
              <a:buClr>
                <a:srgbClr val="498F4D"/>
              </a:buClr>
              <a:buFont typeface="Wingdings" panose="05000000000000000000" pitchFamily="2" charset="2"/>
              <a:buChar char="Ø"/>
            </a:pPr>
            <a:endParaRPr lang="en-US" sz="2800" dirty="0" smtClean="0">
              <a:solidFill>
                <a:schemeClr val="accent2"/>
              </a:solidFill>
              <a:latin typeface="+mj-lt"/>
            </a:endParaRPr>
          </a:p>
          <a:p>
            <a:pPr marL="457200" indent="-457200" algn="ctr">
              <a:buClr>
                <a:srgbClr val="003300"/>
              </a:buClr>
              <a:buFont typeface="Arial" panose="020B0604020202020204" pitchFamily="34" charset="0"/>
              <a:buChar char="•"/>
            </a:pPr>
            <a:endParaRPr lang="en-US" sz="2800" dirty="0" smtClean="0">
              <a:solidFill>
                <a:prstClr val="black"/>
              </a:solidFill>
              <a:latin typeface="Myriad Pro" pitchFamily="34" charset="0"/>
            </a:endParaRPr>
          </a:p>
        </p:txBody>
      </p:sp>
    </p:spTree>
    <p:extLst>
      <p:ext uri="{BB962C8B-B14F-4D97-AF65-F5344CB8AC3E}">
        <p14:creationId xmlns:p14="http://schemas.microsoft.com/office/powerpoint/2010/main" val="629395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580608"/>
          </a:xfrm>
        </p:spPr>
        <p:txBody>
          <a:bodyPr/>
          <a:lstStyle/>
          <a:p>
            <a:pPr algn="ctr"/>
            <a:r>
              <a:rPr lang="en-US" sz="4400" dirty="0">
                <a:latin typeface="+mj-lt"/>
              </a:rPr>
              <a:t>Who is Eligible?</a:t>
            </a: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580608"/>
          </a:xfrm>
        </p:spPr>
        <p:txBody>
          <a:bodyPr/>
          <a:lstStyle/>
          <a:p>
            <a:pPr algn="ctr"/>
            <a:r>
              <a:rPr lang="en-US" sz="4400" dirty="0" smtClean="0">
                <a:latin typeface="+mj-lt"/>
              </a:rPr>
              <a:t>What happens Next?</a:t>
            </a:r>
            <a:endParaRPr lang="en-US" sz="4400" dirty="0">
              <a:latin typeface="+mj-lt"/>
            </a:endParaRP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30</a:t>
            </a:fld>
            <a:endParaRPr lang="en-US" dirty="0"/>
          </a:p>
        </p:txBody>
      </p:sp>
    </p:spTree>
    <p:extLst>
      <p:ext uri="{BB962C8B-B14F-4D97-AF65-F5344CB8AC3E}">
        <p14:creationId xmlns:p14="http://schemas.microsoft.com/office/powerpoint/2010/main" val="3451154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CD0E4C5-B288-40BD-A59B-BB93E0B8A9F5}" type="slidenum">
              <a:rPr lang="en-US" sz="1200">
                <a:solidFill>
                  <a:prstClr val="black">
                    <a:tint val="75000"/>
                  </a:prstClr>
                </a:solidFill>
              </a:rPr>
              <a:pPr algn="r" defTabSz="457200">
                <a:defRPr/>
              </a:pPr>
              <a:t>31</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97077DC-72FA-4FDB-B74A-A111F69E1570}" type="slidenum">
              <a:rPr lang="en-US" sz="1200">
                <a:solidFill>
                  <a:prstClr val="black">
                    <a:tint val="75000"/>
                  </a:prstClr>
                </a:solidFill>
              </a:rPr>
              <a:pPr algn="r" defTabSz="457200">
                <a:defRPr/>
              </a:pPr>
              <a:t>31</a:t>
            </a:fld>
            <a:endParaRPr lang="en-US" sz="1200">
              <a:solidFill>
                <a:prstClr val="black">
                  <a:tint val="75000"/>
                </a:prstClr>
              </a:solidFill>
            </a:endParaRPr>
          </a:p>
        </p:txBody>
      </p:sp>
      <p:sp>
        <p:nvSpPr>
          <p:cNvPr id="54275" name="Title 1"/>
          <p:cNvSpPr>
            <a:spLocks noGrp="1"/>
          </p:cNvSpPr>
          <p:nvPr>
            <p:ph type="title" idx="4294967295"/>
          </p:nvPr>
        </p:nvSpPr>
        <p:spPr>
          <a:xfrm>
            <a:off x="457200" y="274638"/>
            <a:ext cx="8229600" cy="1151084"/>
          </a:xfrm>
          <a:solidFill>
            <a:srgbClr val="41AD49"/>
          </a:solidFill>
        </p:spPr>
        <p:txBody>
          <a:bodyPr/>
          <a:lstStyle/>
          <a:p>
            <a:pPr algn="ctr"/>
            <a:r>
              <a:rPr lang="en-US" sz="4400" b="1" dirty="0" smtClean="0">
                <a:solidFill>
                  <a:srgbClr val="FFFFFF"/>
                </a:solidFill>
                <a:latin typeface="+mj-lt"/>
              </a:rPr>
              <a:t>Notices Retirees May Receive Upon Retireme</a:t>
            </a:r>
            <a:r>
              <a:rPr lang="en-US" sz="4400" b="1" dirty="0" smtClean="0">
                <a:solidFill>
                  <a:srgbClr val="FFFFFF"/>
                </a:solidFill>
              </a:rPr>
              <a:t>nt</a:t>
            </a:r>
            <a:endParaRPr lang="en-US" sz="4400" dirty="0" smtClean="0">
              <a:solidFill>
                <a:srgbClr val="FFFFFF"/>
              </a:solidFill>
            </a:endParaRPr>
          </a:p>
        </p:txBody>
      </p:sp>
      <p:sp>
        <p:nvSpPr>
          <p:cNvPr id="54276" name="Content Placeholder 2"/>
          <p:cNvSpPr>
            <a:spLocks noGrp="1"/>
          </p:cNvSpPr>
          <p:nvPr>
            <p:ph idx="4294967295"/>
          </p:nvPr>
        </p:nvSpPr>
        <p:spPr>
          <a:xfrm>
            <a:off x="457200" y="1941513"/>
            <a:ext cx="8229600" cy="3945407"/>
          </a:xfrm>
          <a:prstGeom prst="rect">
            <a:avLst/>
          </a:prstGeom>
        </p:spPr>
        <p:txBody>
          <a:bodyPr/>
          <a:lstStyle/>
          <a:p>
            <a:pPr>
              <a:lnSpc>
                <a:spcPct val="90000"/>
              </a:lnSpc>
            </a:pPr>
            <a:endParaRPr lang="en-US" sz="2400" dirty="0" smtClean="0"/>
          </a:p>
          <a:p>
            <a:pPr>
              <a:lnSpc>
                <a:spcPct val="90000"/>
              </a:lnSpc>
              <a:buFont typeface="Wingdings" panose="05000000000000000000" pitchFamily="2" charset="2"/>
              <a:buChar char="Ø"/>
            </a:pPr>
            <a:r>
              <a:rPr lang="en-US" sz="2800" dirty="0" smtClean="0"/>
              <a:t>Mandatory Retiree Retroactive Adjustment invoice produced from the actual retirement date until first pension check deduction</a:t>
            </a:r>
          </a:p>
          <a:p>
            <a:pPr>
              <a:lnSpc>
                <a:spcPct val="90000"/>
              </a:lnSpc>
              <a:buFont typeface="Wingdings" panose="05000000000000000000" pitchFamily="2" charset="2"/>
              <a:buChar char="Ø"/>
            </a:pPr>
            <a:r>
              <a:rPr lang="en-US" sz="2800" dirty="0" smtClean="0"/>
              <a:t>COBRA Notice/Direct Pay Enrollment Form</a:t>
            </a:r>
          </a:p>
          <a:p>
            <a:pPr>
              <a:lnSpc>
                <a:spcPct val="90000"/>
              </a:lnSpc>
              <a:buFont typeface="Wingdings" panose="05000000000000000000" pitchFamily="2" charset="2"/>
              <a:buChar char="Ø"/>
            </a:pPr>
            <a:r>
              <a:rPr lang="ja-JP" altLang="en-US" sz="2800" dirty="0" smtClean="0">
                <a:cs typeface="ＭＳ Ｐゴシック"/>
              </a:rPr>
              <a:t>“</a:t>
            </a:r>
            <a:r>
              <a:rPr lang="en-US" sz="2800" dirty="0" smtClean="0"/>
              <a:t>No Pay</a:t>
            </a:r>
            <a:r>
              <a:rPr lang="ja-JP" altLang="en-US" sz="2800" dirty="0" smtClean="0">
                <a:cs typeface="ＭＳ Ｐゴシック"/>
              </a:rPr>
              <a:t>”</a:t>
            </a:r>
            <a:r>
              <a:rPr lang="en-US" sz="2800" dirty="0" smtClean="0"/>
              <a:t> letter from the EBD</a:t>
            </a:r>
          </a:p>
          <a:p>
            <a:pPr>
              <a:lnSpc>
                <a:spcPct val="90000"/>
              </a:lnSpc>
              <a:buFont typeface="Wingdings" panose="05000000000000000000" pitchFamily="2" charset="2"/>
              <a:buChar char="Ø"/>
            </a:pPr>
            <a:r>
              <a:rPr lang="ja-JP" altLang="en-US" sz="2800" dirty="0" smtClean="0">
                <a:cs typeface="ＭＳ Ｐゴシック"/>
              </a:rPr>
              <a:t>“</a:t>
            </a:r>
            <a:r>
              <a:rPr lang="en-US" sz="2800" dirty="0" smtClean="0"/>
              <a:t>Non Group Bill</a:t>
            </a:r>
            <a:r>
              <a:rPr lang="ja-JP" altLang="en-US" sz="2800" dirty="0" smtClean="0">
                <a:cs typeface="ＭＳ Ｐゴシック"/>
              </a:rPr>
              <a:t>”</a:t>
            </a:r>
            <a:r>
              <a:rPr lang="en-US" sz="2800" dirty="0" smtClean="0"/>
              <a:t> from your health plan (a conversion bill on health plan letterhead)</a:t>
            </a:r>
          </a:p>
          <a:p>
            <a:pPr>
              <a:lnSpc>
                <a:spcPct val="90000"/>
              </a:lnSpc>
              <a:buFont typeface="Wingdings" panose="05000000000000000000" pitchFamily="2" charset="2"/>
              <a:buChar char="Ø"/>
            </a:pPr>
            <a:r>
              <a:rPr lang="en-US" sz="2800" dirty="0" smtClean="0"/>
              <a:t>HIPAA Certificate</a:t>
            </a:r>
          </a:p>
          <a:p>
            <a:pPr algn="ctr">
              <a:lnSpc>
                <a:spcPct val="90000"/>
              </a:lnSpc>
              <a:buFont typeface="Arial" charset="0"/>
              <a:buNone/>
            </a:pPr>
            <a:r>
              <a:rPr lang="en-US" sz="2400" i="1" dirty="0" smtClean="0"/>
              <a:t>These forms are printed automatically due to the change in status from active to retiree.  </a:t>
            </a:r>
            <a:endParaRPr lang="en-US" sz="2400" i="1" dirty="0" smtClean="0">
              <a:solidFill>
                <a:srgbClr val="000000"/>
              </a:solidFill>
            </a:endParaRPr>
          </a:p>
          <a:p>
            <a:pPr marL="457200" lvl="1" indent="0">
              <a:buFont typeface="Arial" charset="0"/>
              <a:buChar char="•"/>
            </a:pPr>
            <a:endParaRPr lang="en-US" sz="1600" i="1" dirty="0" smtClean="0">
              <a:solidFill>
                <a:srgbClr val="000000"/>
              </a:solidFill>
            </a:endParaRPr>
          </a:p>
          <a:p>
            <a:pPr marL="457200" lvl="1" indent="0">
              <a:buFont typeface="Arial" charset="0"/>
              <a:buChar char="•"/>
            </a:pPr>
            <a:endParaRPr lang="en-US" sz="2000" dirty="0" smtClean="0">
              <a:solidFill>
                <a:srgbClr val="000000"/>
              </a:solidFill>
              <a:latin typeface="Garamond" pitchFamily="18"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31</a:t>
            </a:fld>
            <a:endParaRPr lang="en-US">
              <a:solidFill>
                <a:prstClr val="black">
                  <a:tint val="75000"/>
                </a:prstClr>
              </a:solidFill>
            </a:endParaRPr>
          </a:p>
        </p:txBody>
      </p:sp>
    </p:spTree>
    <p:extLst>
      <p:ext uri="{BB962C8B-B14F-4D97-AF65-F5344CB8AC3E}">
        <p14:creationId xmlns:p14="http://schemas.microsoft.com/office/powerpoint/2010/main" val="2035952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1D506C2-FC21-402D-A59D-C3A0EE14AE84}" type="slidenum">
              <a:rPr lang="en-US" sz="1200">
                <a:solidFill>
                  <a:prstClr val="black">
                    <a:tint val="75000"/>
                  </a:prstClr>
                </a:solidFill>
              </a:rPr>
              <a:pPr algn="r" defTabSz="457200">
                <a:defRPr/>
              </a:pPr>
              <a:t>32</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BBB1325-B360-4EF1-8404-6D362D14BD86}" type="slidenum">
              <a:rPr lang="en-US" sz="1200">
                <a:solidFill>
                  <a:prstClr val="black">
                    <a:tint val="75000"/>
                  </a:prstClr>
                </a:solidFill>
              </a:rPr>
              <a:pPr algn="r" defTabSz="457200">
                <a:defRPr/>
              </a:pPr>
              <a:t>32</a:t>
            </a:fld>
            <a:endParaRPr lang="en-US" sz="1200">
              <a:solidFill>
                <a:prstClr val="black">
                  <a:tint val="75000"/>
                </a:prstClr>
              </a:solidFill>
            </a:endParaRPr>
          </a:p>
        </p:txBody>
      </p:sp>
      <p:sp>
        <p:nvSpPr>
          <p:cNvPr id="55299" name="Title 1"/>
          <p:cNvSpPr>
            <a:spLocks noGrp="1"/>
          </p:cNvSpPr>
          <p:nvPr>
            <p:ph type="title" idx="4294967295"/>
          </p:nvPr>
        </p:nvSpPr>
        <p:spPr>
          <a:xfrm>
            <a:off x="457200" y="274637"/>
            <a:ext cx="8229600" cy="1272517"/>
          </a:xfrm>
          <a:solidFill>
            <a:srgbClr val="41AD49"/>
          </a:solidFill>
        </p:spPr>
        <p:txBody>
          <a:bodyPr/>
          <a:lstStyle/>
          <a:p>
            <a:pPr algn="ctr"/>
            <a:r>
              <a:rPr lang="en-US" sz="4400" b="1" dirty="0" smtClean="0">
                <a:solidFill>
                  <a:srgbClr val="FFFFFF"/>
                </a:solidFill>
                <a:latin typeface="+mj-lt"/>
              </a:rPr>
              <a:t>Are you Moving? </a:t>
            </a:r>
            <a:endParaRPr lang="en-US" sz="4400" dirty="0" smtClean="0">
              <a:solidFill>
                <a:srgbClr val="FFFFFF"/>
              </a:solidFill>
              <a:latin typeface="+mj-lt"/>
            </a:endParaRPr>
          </a:p>
        </p:txBody>
      </p:sp>
      <p:sp>
        <p:nvSpPr>
          <p:cNvPr id="55300" name="Content Placeholder 2"/>
          <p:cNvSpPr>
            <a:spLocks noGrp="1"/>
          </p:cNvSpPr>
          <p:nvPr>
            <p:ph idx="4294967295"/>
          </p:nvPr>
        </p:nvSpPr>
        <p:spPr>
          <a:xfrm>
            <a:off x="457200" y="1727200"/>
            <a:ext cx="8229600" cy="4302125"/>
          </a:xfrm>
          <a:prstGeom prst="rect">
            <a:avLst/>
          </a:prstGeom>
        </p:spPr>
        <p:txBody>
          <a:bodyPr/>
          <a:lstStyle/>
          <a:p>
            <a:pPr>
              <a:lnSpc>
                <a:spcPct val="90000"/>
              </a:lnSpc>
            </a:pPr>
            <a:endParaRPr lang="en-US" sz="2400" dirty="0" smtClean="0"/>
          </a:p>
          <a:p>
            <a:pPr>
              <a:lnSpc>
                <a:spcPct val="90000"/>
              </a:lnSpc>
              <a:buFont typeface="Wingdings" panose="05000000000000000000" pitchFamily="2" charset="2"/>
              <a:buChar char="Ø"/>
            </a:pPr>
            <a:r>
              <a:rPr lang="en-US" sz="2800" dirty="0" smtClean="0"/>
              <a:t>Please note:  You will need to update your address with the Employee Benefits Division in writing in order to ensure delivery of annual Open Enrollment material as well as Explanations of Benefits from the health plans.</a:t>
            </a:r>
          </a:p>
          <a:p>
            <a:pPr>
              <a:lnSpc>
                <a:spcPct val="90000"/>
              </a:lnSpc>
            </a:pPr>
            <a:endParaRPr lang="en-US" sz="2800" dirty="0" smtClean="0"/>
          </a:p>
          <a:p>
            <a:pPr>
              <a:lnSpc>
                <a:spcPct val="90000"/>
              </a:lnSpc>
              <a:buFont typeface="Wingdings" panose="05000000000000000000" pitchFamily="2" charset="2"/>
              <a:buChar char="Ø"/>
            </a:pPr>
            <a:r>
              <a:rPr lang="en-US" sz="2800" dirty="0" smtClean="0"/>
              <a:t>You may use the Personal Information Change form found at </a:t>
            </a:r>
            <a:r>
              <a:rPr lang="en-US" sz="2800" dirty="0" smtClean="0">
                <a:hlinkClick r:id="rId2"/>
              </a:rPr>
              <a:t>www.dbm.maryland.gov/benefits</a:t>
            </a:r>
            <a:r>
              <a:rPr lang="en-US" sz="2800" dirty="0" smtClean="0"/>
              <a:t> or send a written notice with signature to Employee Benefits Division.</a:t>
            </a:r>
            <a:endParaRPr lang="en-US" sz="1800" i="1" dirty="0" smtClean="0">
              <a:solidFill>
                <a:srgbClr val="000000"/>
              </a:solidFill>
            </a:endParaRPr>
          </a:p>
          <a:p>
            <a:pPr lvl="1">
              <a:buFont typeface="Wingdings" panose="05000000000000000000" pitchFamily="2" charset="2"/>
              <a:buChar char="Ø"/>
            </a:pPr>
            <a:endParaRPr lang="en-US" sz="2000" dirty="0" smtClean="0">
              <a:solidFill>
                <a:srgbClr val="000000"/>
              </a:solidFill>
              <a:latin typeface="Garamond" pitchFamily="18"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1281125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1D506C2-FC21-402D-A59D-C3A0EE14AE84}" type="slidenum">
              <a:rPr lang="en-US" sz="1200">
                <a:solidFill>
                  <a:prstClr val="black">
                    <a:tint val="75000"/>
                  </a:prstClr>
                </a:solidFill>
              </a:rPr>
              <a:pPr algn="r" defTabSz="457200">
                <a:defRPr/>
              </a:pPr>
              <a:t>33</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BBB1325-B360-4EF1-8404-6D362D14BD86}" type="slidenum">
              <a:rPr lang="en-US" sz="1200">
                <a:solidFill>
                  <a:prstClr val="black">
                    <a:tint val="75000"/>
                  </a:prstClr>
                </a:solidFill>
              </a:rPr>
              <a:pPr algn="r" defTabSz="457200">
                <a:defRPr/>
              </a:pPr>
              <a:t>33</a:t>
            </a:fld>
            <a:endParaRPr lang="en-US" sz="1200">
              <a:solidFill>
                <a:prstClr val="black">
                  <a:tint val="75000"/>
                </a:prstClr>
              </a:solidFill>
            </a:endParaRPr>
          </a:p>
        </p:txBody>
      </p:sp>
      <p:sp>
        <p:nvSpPr>
          <p:cNvPr id="55299" name="Title 1"/>
          <p:cNvSpPr>
            <a:spLocks noGrp="1"/>
          </p:cNvSpPr>
          <p:nvPr>
            <p:ph type="title" idx="4294967295"/>
          </p:nvPr>
        </p:nvSpPr>
        <p:spPr>
          <a:xfrm>
            <a:off x="457200" y="274637"/>
            <a:ext cx="8229600" cy="1502947"/>
          </a:xfrm>
          <a:solidFill>
            <a:srgbClr val="41AD49"/>
          </a:solidFill>
        </p:spPr>
        <p:txBody>
          <a:bodyPr/>
          <a:lstStyle/>
          <a:p>
            <a:pPr algn="ctr"/>
            <a:r>
              <a:rPr lang="en-US" sz="4400" b="1" dirty="0" smtClean="0">
                <a:solidFill>
                  <a:srgbClr val="FFFFFF"/>
                </a:solidFill>
                <a:latin typeface="+mj-lt"/>
              </a:rPr>
              <a:t>Now Do You Know? </a:t>
            </a:r>
            <a:endParaRPr lang="en-US" sz="4400" dirty="0" smtClean="0">
              <a:solidFill>
                <a:srgbClr val="FFFFFF"/>
              </a:solidFill>
              <a:latin typeface="+mj-lt"/>
            </a:endParaRPr>
          </a:p>
        </p:txBody>
      </p:sp>
      <p:sp>
        <p:nvSpPr>
          <p:cNvPr id="55300" name="Content Placeholder 2"/>
          <p:cNvSpPr>
            <a:spLocks noGrp="1"/>
          </p:cNvSpPr>
          <p:nvPr>
            <p:ph idx="4294967295"/>
          </p:nvPr>
        </p:nvSpPr>
        <p:spPr>
          <a:xfrm>
            <a:off x="457200" y="1727200"/>
            <a:ext cx="8229600" cy="4505365"/>
          </a:xfrm>
          <a:prstGeom prst="rect">
            <a:avLst/>
          </a:prstGeom>
        </p:spPr>
        <p:txBody>
          <a:bodyPr/>
          <a:lstStyle/>
          <a:p>
            <a:pPr>
              <a:lnSpc>
                <a:spcPct val="90000"/>
              </a:lnSpc>
            </a:pPr>
            <a:endParaRPr lang="en-US" sz="2400" dirty="0" smtClean="0"/>
          </a:p>
          <a:p>
            <a:pPr lvl="1">
              <a:buFont typeface="Wingdings" panose="05000000000000000000" pitchFamily="2" charset="2"/>
              <a:buChar char="Ø"/>
            </a:pPr>
            <a:r>
              <a:rPr lang="en-US" dirty="0" smtClean="0">
                <a:solidFill>
                  <a:srgbClr val="000000"/>
                </a:solidFill>
                <a:latin typeface="+mj-lt"/>
              </a:rPr>
              <a:t>The Big Three Questions:</a:t>
            </a:r>
          </a:p>
          <a:p>
            <a:pPr lvl="2">
              <a:buFont typeface="Wingdings" panose="05000000000000000000" pitchFamily="2" charset="2"/>
              <a:buChar char="Ø"/>
            </a:pPr>
            <a:r>
              <a:rPr lang="en-US" sz="2800" dirty="0" smtClean="0">
                <a:solidFill>
                  <a:srgbClr val="000000"/>
                </a:solidFill>
                <a:latin typeface="+mj-lt"/>
              </a:rPr>
              <a:t>How much will I receive in my monthly pension check from the Maryland State Retirement Agency?</a:t>
            </a:r>
          </a:p>
          <a:p>
            <a:pPr lvl="2">
              <a:buFont typeface="Wingdings" panose="05000000000000000000" pitchFamily="2" charset="2"/>
              <a:buChar char="Ø"/>
            </a:pPr>
            <a:r>
              <a:rPr lang="en-US" sz="2800" dirty="0" smtClean="0">
                <a:solidFill>
                  <a:srgbClr val="000000"/>
                </a:solidFill>
                <a:latin typeface="+mj-lt"/>
              </a:rPr>
              <a:t>How much will my monthly premiums for health benefits cost if I meet the eligibility requirements?</a:t>
            </a:r>
          </a:p>
          <a:p>
            <a:pPr lvl="2">
              <a:buFont typeface="Wingdings" panose="05000000000000000000" pitchFamily="2" charset="2"/>
              <a:buChar char="Ø"/>
            </a:pPr>
            <a:r>
              <a:rPr lang="en-US" sz="2800" dirty="0" smtClean="0">
                <a:solidFill>
                  <a:srgbClr val="000000"/>
                </a:solidFill>
                <a:latin typeface="+mj-lt"/>
              </a:rPr>
              <a:t>Am I OR anyone on my account required to enroll in Medicare Parts A &amp; B?</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p14="http://schemas.microsoft.com/office/powerpoint/2010/main" val="3884268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D787E3B9-0C40-4E41-9D18-8AF00432C37E}" type="slidenum">
              <a:rPr lang="en-US" sz="1200">
                <a:solidFill>
                  <a:prstClr val="black">
                    <a:tint val="75000"/>
                  </a:prstClr>
                </a:solidFill>
              </a:rPr>
              <a:pPr algn="r" defTabSz="457200">
                <a:defRPr/>
              </a:pPr>
              <a:t>34</a:t>
            </a:fld>
            <a:endParaRPr lang="en-US" sz="1200">
              <a:solidFill>
                <a:prstClr val="black">
                  <a:tint val="75000"/>
                </a:prstClr>
              </a:solidFill>
            </a:endParaRP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D694DA3-3BA3-4F0C-9F29-CBA4DEA9FA83}" type="slidenum">
              <a:rPr lang="en-US" sz="1200">
                <a:solidFill>
                  <a:prstClr val="black">
                    <a:tint val="75000"/>
                  </a:prstClr>
                </a:solidFill>
              </a:rPr>
              <a:pPr algn="r" defTabSz="457200">
                <a:defRPr/>
              </a:pPr>
              <a:t>34</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B87F83E-3C88-4944-BC31-C4DF13379AE8}" type="slidenum">
              <a:rPr lang="en-US" sz="1200">
                <a:solidFill>
                  <a:prstClr val="black">
                    <a:tint val="75000"/>
                  </a:prstClr>
                </a:solidFill>
              </a:rPr>
              <a:pPr algn="r" defTabSz="457200">
                <a:defRPr/>
              </a:pPr>
              <a:t>34</a:t>
            </a:fld>
            <a:endParaRPr lang="en-US" sz="1200">
              <a:solidFill>
                <a:prstClr val="black">
                  <a:tint val="75000"/>
                </a:prstClr>
              </a:solidFill>
            </a:endParaRPr>
          </a:p>
        </p:txBody>
      </p:sp>
      <p:sp>
        <p:nvSpPr>
          <p:cNvPr id="56324" name="Rectangle 2"/>
          <p:cNvSpPr>
            <a:spLocks noGrp="1" noChangeArrowheads="1"/>
          </p:cNvSpPr>
          <p:nvPr>
            <p:ph type="title" idx="4294967295"/>
          </p:nvPr>
        </p:nvSpPr>
        <p:spPr>
          <a:xfrm>
            <a:off x="457200" y="274638"/>
            <a:ext cx="8229600" cy="1156150"/>
          </a:xfrm>
          <a:solidFill>
            <a:srgbClr val="41AD49"/>
          </a:solidFill>
        </p:spPr>
        <p:txBody>
          <a:bodyPr/>
          <a:lstStyle/>
          <a:p>
            <a:pPr algn="ctr" eaLnBrk="1" hangingPunct="1"/>
            <a:r>
              <a:rPr lang="en-US" sz="4400" b="1" dirty="0" smtClean="0">
                <a:solidFill>
                  <a:schemeClr val="bg1"/>
                </a:solidFill>
                <a:latin typeface="+mj-lt"/>
              </a:rPr>
              <a:t>Where Can Retirees Get More Information?</a:t>
            </a:r>
          </a:p>
        </p:txBody>
      </p:sp>
      <p:sp>
        <p:nvSpPr>
          <p:cNvPr id="56325" name="Rectangle 3"/>
          <p:cNvSpPr>
            <a:spLocks noGrp="1" noChangeArrowheads="1"/>
          </p:cNvSpPr>
          <p:nvPr>
            <p:ph type="body" idx="4294967295"/>
          </p:nvPr>
        </p:nvSpPr>
        <p:spPr>
          <a:xfrm>
            <a:off x="457200" y="1431940"/>
            <a:ext cx="8229600" cy="5106972"/>
          </a:xfrm>
          <a:prstGeom prst="rect">
            <a:avLst/>
          </a:prstGeom>
        </p:spPr>
        <p:txBody>
          <a:bodyPr/>
          <a:lstStyle/>
          <a:p>
            <a:pPr marL="0" indent="0" eaLnBrk="1" hangingPunct="1">
              <a:spcBef>
                <a:spcPct val="0"/>
              </a:spcBef>
              <a:buClr>
                <a:schemeClr val="tx1"/>
              </a:buClr>
            </a:pPr>
            <a:r>
              <a:rPr lang="en-US" sz="2000" dirty="0" smtClean="0"/>
              <a:t>Express Scripts Member Website – </a:t>
            </a:r>
            <a:r>
              <a:rPr lang="en-US" sz="2000" b="1" dirty="0" smtClean="0">
                <a:solidFill>
                  <a:srgbClr val="41AD49"/>
                </a:solidFill>
              </a:rPr>
              <a:t>www.Express-Scripts.com </a:t>
            </a:r>
            <a:r>
              <a:rPr lang="en-US" sz="2000" dirty="0" smtClean="0">
                <a:solidFill>
                  <a:srgbClr val="41AD49"/>
                </a:solidFill>
              </a:rPr>
              <a:t>	</a:t>
            </a:r>
            <a:r>
              <a:rPr lang="en-US" sz="2000" dirty="0" smtClean="0"/>
              <a:t>	</a:t>
            </a:r>
          </a:p>
          <a:p>
            <a:pPr lvl="2" eaLnBrk="1" hangingPunct="1">
              <a:spcBef>
                <a:spcPct val="0"/>
              </a:spcBef>
              <a:buClr>
                <a:schemeClr val="tx1"/>
              </a:buClr>
              <a:buFont typeface="Wingdings" panose="05000000000000000000" pitchFamily="2" charset="2"/>
              <a:buChar char="Ø"/>
            </a:pPr>
            <a:r>
              <a:rPr lang="en-US" sz="2000" dirty="0" smtClean="0"/>
              <a:t>Order mail order refills</a:t>
            </a:r>
          </a:p>
          <a:p>
            <a:pPr lvl="2" eaLnBrk="1" hangingPunct="1">
              <a:spcBef>
                <a:spcPct val="0"/>
              </a:spcBef>
              <a:buClr>
                <a:schemeClr val="tx1"/>
              </a:buClr>
              <a:buFont typeface="Wingdings" panose="05000000000000000000" pitchFamily="2" charset="2"/>
              <a:buChar char="Ø"/>
            </a:pPr>
            <a:r>
              <a:rPr lang="en-US" sz="2000" dirty="0" smtClean="0"/>
              <a:t>Download forms</a:t>
            </a:r>
            <a:endParaRPr lang="en-US" sz="2000" b="1" dirty="0" smtClean="0">
              <a:solidFill>
                <a:schemeClr val="accent2"/>
              </a:solidFill>
            </a:endParaRPr>
          </a:p>
          <a:p>
            <a:pPr eaLnBrk="1" hangingPunct="1">
              <a:spcBef>
                <a:spcPct val="0"/>
              </a:spcBef>
              <a:buClr>
                <a:schemeClr val="tx1"/>
              </a:buClr>
            </a:pPr>
            <a:endParaRPr lang="en-US" sz="2000" b="1" dirty="0" smtClean="0">
              <a:solidFill>
                <a:schemeClr val="accent2"/>
              </a:solidFill>
            </a:endParaRPr>
          </a:p>
          <a:p>
            <a:pPr eaLnBrk="1" hangingPunct="1">
              <a:spcBef>
                <a:spcPct val="0"/>
              </a:spcBef>
              <a:buClr>
                <a:schemeClr val="tx1"/>
              </a:buClr>
              <a:buFont typeface="Wingdings" panose="05000000000000000000" pitchFamily="2" charset="2"/>
              <a:buChar char="Ø"/>
            </a:pPr>
            <a:r>
              <a:rPr lang="en-US" sz="2000" dirty="0" smtClean="0"/>
              <a:t>Members can call Express Scripts Medicare Customer Service  at 1-866-557-8211. TTY users should call 1-800-716-3231</a:t>
            </a:r>
          </a:p>
          <a:p>
            <a:pPr eaLnBrk="1" hangingPunct="1">
              <a:spcBef>
                <a:spcPct val="0"/>
              </a:spcBef>
              <a:buClr>
                <a:schemeClr val="tx1"/>
              </a:buClr>
              <a:buFont typeface="Arial" charset="0"/>
              <a:buNone/>
            </a:pPr>
            <a:endParaRPr lang="en-US" sz="2000" dirty="0" smtClean="0"/>
          </a:p>
          <a:p>
            <a:pPr eaLnBrk="1" hangingPunct="1">
              <a:spcBef>
                <a:spcPct val="0"/>
              </a:spcBef>
              <a:buClr>
                <a:schemeClr val="tx1"/>
              </a:buClr>
              <a:buFont typeface="Wingdings" panose="05000000000000000000" pitchFamily="2" charset="2"/>
              <a:buChar char="Ø"/>
            </a:pPr>
            <a:r>
              <a:rPr lang="en-US" sz="2000" dirty="0" smtClean="0"/>
              <a:t>Medicare </a:t>
            </a:r>
          </a:p>
          <a:p>
            <a:pPr lvl="2" eaLnBrk="1" hangingPunct="1">
              <a:spcBef>
                <a:spcPct val="0"/>
              </a:spcBef>
              <a:buClr>
                <a:schemeClr val="tx1"/>
              </a:buClr>
              <a:buFont typeface="Wingdings" panose="05000000000000000000" pitchFamily="2" charset="2"/>
              <a:buChar char="Ø"/>
            </a:pPr>
            <a:r>
              <a:rPr lang="en-US" sz="2000" dirty="0" smtClean="0"/>
              <a:t>1-800-MEDICARE (1-800-633-4227). TTY users should call 1-877-486-2048.</a:t>
            </a:r>
          </a:p>
          <a:p>
            <a:pPr lvl="2" eaLnBrk="1" hangingPunct="1">
              <a:spcBef>
                <a:spcPct val="0"/>
              </a:spcBef>
              <a:buClr>
                <a:schemeClr val="tx1"/>
              </a:buClr>
              <a:buFont typeface="Wingdings" panose="05000000000000000000" pitchFamily="2" charset="2"/>
              <a:buChar char="Ø"/>
            </a:pPr>
            <a:r>
              <a:rPr lang="en-US" sz="2000" dirty="0" smtClean="0"/>
              <a:t>www.medicare.gov</a:t>
            </a:r>
          </a:p>
          <a:p>
            <a:pPr lvl="1" eaLnBrk="1" hangingPunct="1">
              <a:spcBef>
                <a:spcPct val="0"/>
              </a:spcBef>
              <a:buClr>
                <a:schemeClr val="tx1"/>
              </a:buClr>
              <a:buFont typeface="Wingdings" panose="05000000000000000000" pitchFamily="2" charset="2"/>
              <a:buChar char="Ø"/>
            </a:pPr>
            <a:endParaRPr lang="en-US" sz="2000" dirty="0" smtClean="0"/>
          </a:p>
          <a:p>
            <a:pPr eaLnBrk="1" hangingPunct="1">
              <a:spcBef>
                <a:spcPct val="0"/>
              </a:spcBef>
              <a:buClr>
                <a:schemeClr val="tx1"/>
              </a:buClr>
              <a:buFont typeface="Wingdings" panose="05000000000000000000" pitchFamily="2" charset="2"/>
              <a:buChar char="Ø"/>
            </a:pPr>
            <a:r>
              <a:rPr lang="en-US" sz="2000" dirty="0" smtClean="0"/>
              <a:t>Social Security Administration </a:t>
            </a:r>
          </a:p>
          <a:p>
            <a:pPr lvl="2" eaLnBrk="1" hangingPunct="1">
              <a:spcBef>
                <a:spcPct val="0"/>
              </a:spcBef>
              <a:buClr>
                <a:schemeClr val="tx1"/>
              </a:buClr>
              <a:buFont typeface="Wingdings" panose="05000000000000000000" pitchFamily="2" charset="2"/>
              <a:buChar char="Ø"/>
            </a:pPr>
            <a:r>
              <a:rPr lang="en-US" sz="2000" dirty="0" smtClean="0"/>
              <a:t>1-800-772-1213. TTY users should call 1-800-325-0778.</a:t>
            </a:r>
          </a:p>
          <a:p>
            <a:pPr lvl="2" eaLnBrk="1" hangingPunct="1">
              <a:spcBef>
                <a:spcPct val="0"/>
              </a:spcBef>
              <a:buClr>
                <a:schemeClr val="tx1"/>
              </a:buClr>
              <a:buFont typeface="Wingdings" panose="05000000000000000000" pitchFamily="2" charset="2"/>
              <a:buChar char="Ø"/>
            </a:pPr>
            <a:r>
              <a:rPr lang="en-US" sz="2000" dirty="0" smtClean="0"/>
              <a:t>www.ssa.gov</a:t>
            </a:r>
            <a:br>
              <a:rPr lang="en-US" sz="2000" dirty="0" smtClean="0"/>
            </a:br>
            <a:endParaRPr lang="en-US" sz="2000" dirty="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34</a:t>
            </a:fld>
            <a:endParaRPr lang="en-US">
              <a:solidFill>
                <a:prstClr val="black">
                  <a:tint val="75000"/>
                </a:prstClr>
              </a:solidFill>
            </a:endParaRPr>
          </a:p>
        </p:txBody>
      </p:sp>
    </p:spTree>
    <p:extLst>
      <p:ext uri="{BB962C8B-B14F-4D97-AF65-F5344CB8AC3E}">
        <p14:creationId xmlns:p14="http://schemas.microsoft.com/office/powerpoint/2010/main" val="3566927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9297A5B-8C5A-46C9-ACA8-6AFCAAB66BEF}" type="slidenum">
              <a:rPr lang="en-US" sz="1200">
                <a:solidFill>
                  <a:prstClr val="black">
                    <a:tint val="75000"/>
                  </a:prstClr>
                </a:solidFill>
              </a:rPr>
              <a:pPr algn="r" defTabSz="457200">
                <a:defRPr/>
              </a:pPr>
              <a:t>35</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3A200A1-5485-4A95-9A7F-30B2C5278589}" type="slidenum">
              <a:rPr lang="en-US" sz="1200">
                <a:solidFill>
                  <a:prstClr val="black">
                    <a:tint val="75000"/>
                  </a:prstClr>
                </a:solidFill>
              </a:rPr>
              <a:pPr algn="r" defTabSz="457200">
                <a:defRPr/>
              </a:pPr>
              <a:t>35</a:t>
            </a:fld>
            <a:endParaRPr lang="en-US" sz="1200">
              <a:solidFill>
                <a:prstClr val="black">
                  <a:tint val="75000"/>
                </a:prstClr>
              </a:solidFill>
            </a:endParaRPr>
          </a:p>
        </p:txBody>
      </p:sp>
      <p:sp>
        <p:nvSpPr>
          <p:cNvPr id="57347" name="Title 1"/>
          <p:cNvSpPr>
            <a:spLocks noGrp="1"/>
          </p:cNvSpPr>
          <p:nvPr>
            <p:ph type="title" idx="4294967295"/>
          </p:nvPr>
        </p:nvSpPr>
        <p:spPr>
          <a:xfrm>
            <a:off x="457200" y="304800"/>
            <a:ext cx="8229600" cy="580608"/>
          </a:xfrm>
          <a:solidFill>
            <a:srgbClr val="41AD49"/>
          </a:solidFill>
        </p:spPr>
        <p:txBody>
          <a:bodyPr/>
          <a:lstStyle/>
          <a:p>
            <a:pPr algn="ctr"/>
            <a:r>
              <a:rPr lang="en-US" sz="4400" b="1" dirty="0" smtClean="0">
                <a:solidFill>
                  <a:srgbClr val="FFFFFF"/>
                </a:solidFill>
                <a:latin typeface="+mj-lt"/>
              </a:rPr>
              <a:t>Contact Us </a:t>
            </a:r>
            <a:endParaRPr lang="en-US" sz="4400" dirty="0" smtClean="0">
              <a:solidFill>
                <a:srgbClr val="FFFFFF"/>
              </a:solidFill>
              <a:latin typeface="+mj-lt"/>
            </a:endParaRPr>
          </a:p>
        </p:txBody>
      </p:sp>
      <p:sp>
        <p:nvSpPr>
          <p:cNvPr id="57348" name="Content Placeholder 2"/>
          <p:cNvSpPr>
            <a:spLocks noGrp="1"/>
          </p:cNvSpPr>
          <p:nvPr>
            <p:ph idx="4294967295"/>
          </p:nvPr>
        </p:nvSpPr>
        <p:spPr>
          <a:xfrm>
            <a:off x="300038" y="950913"/>
            <a:ext cx="8229600" cy="5166437"/>
          </a:xfrm>
          <a:prstGeom prst="rect">
            <a:avLst/>
          </a:prstGeom>
        </p:spPr>
        <p:txBody>
          <a:bodyPr/>
          <a:lstStyle/>
          <a:p>
            <a:pPr marL="457200" lvl="1" indent="0" algn="ctr">
              <a:buFont typeface="Arial" charset="0"/>
              <a:buNone/>
              <a:defRPr/>
            </a:pPr>
            <a:r>
              <a:rPr lang="en-US" b="1" dirty="0" smtClean="0">
                <a:solidFill>
                  <a:srgbClr val="000000"/>
                </a:solidFill>
              </a:rPr>
              <a:t>Website</a:t>
            </a:r>
          </a:p>
          <a:p>
            <a:pPr marL="457200" lvl="1" indent="0" algn="ctr">
              <a:buFont typeface="Arial" charset="0"/>
              <a:buNone/>
              <a:defRPr/>
            </a:pPr>
            <a:r>
              <a:rPr lang="en-US" dirty="0" smtClean="0">
                <a:solidFill>
                  <a:srgbClr val="000000"/>
                </a:solidFill>
                <a:hlinkClick r:id="rId2"/>
              </a:rPr>
              <a:t>www.dbm.maryland.gov/benefits</a:t>
            </a:r>
            <a:r>
              <a:rPr lang="en-US" dirty="0" smtClean="0">
                <a:solidFill>
                  <a:srgbClr val="000000"/>
                </a:solidFill>
              </a:rPr>
              <a:t> </a:t>
            </a:r>
          </a:p>
          <a:p>
            <a:pPr marL="457200" lvl="1" indent="0" algn="ctr">
              <a:buFont typeface="Arial" charset="0"/>
              <a:buNone/>
              <a:defRPr/>
            </a:pPr>
            <a:endParaRPr lang="en-US" sz="1200" dirty="0" smtClean="0">
              <a:solidFill>
                <a:srgbClr val="000000"/>
              </a:solidFill>
            </a:endParaRPr>
          </a:p>
          <a:p>
            <a:pPr marL="457200" lvl="1" indent="0" algn="ctr">
              <a:buFont typeface="Arial" charset="0"/>
              <a:buNone/>
              <a:defRPr/>
            </a:pPr>
            <a:r>
              <a:rPr lang="en-US" b="1" dirty="0" smtClean="0">
                <a:solidFill>
                  <a:srgbClr val="000000"/>
                </a:solidFill>
              </a:rPr>
              <a:t>Phone</a:t>
            </a:r>
          </a:p>
          <a:p>
            <a:pPr marL="457200" lvl="1" indent="0" algn="ctr">
              <a:buFont typeface="Arial" charset="0"/>
              <a:buNone/>
              <a:defRPr/>
            </a:pPr>
            <a:r>
              <a:rPr lang="en-US" dirty="0" smtClean="0">
                <a:solidFill>
                  <a:srgbClr val="000000"/>
                </a:solidFill>
              </a:rPr>
              <a:t>410-767-4775 or 1-800-307-8283</a:t>
            </a:r>
          </a:p>
          <a:p>
            <a:pPr marL="457200" lvl="1" indent="0" algn="ctr">
              <a:buFont typeface="Arial" charset="0"/>
              <a:buNone/>
              <a:defRPr/>
            </a:pPr>
            <a:r>
              <a:rPr lang="en-US" sz="2400" i="1" dirty="0" smtClean="0">
                <a:solidFill>
                  <a:srgbClr val="000000"/>
                </a:solidFill>
              </a:rPr>
              <a:t>Monday-Friday 8:30 a.m. to 4:30 p.m.</a:t>
            </a:r>
          </a:p>
          <a:p>
            <a:pPr marL="457200" lvl="1" indent="0" algn="ctr">
              <a:buFont typeface="Arial" charset="0"/>
              <a:buNone/>
              <a:defRPr/>
            </a:pPr>
            <a:endParaRPr lang="en-US" sz="1200" i="1" dirty="0" smtClean="0">
              <a:solidFill>
                <a:srgbClr val="000000"/>
              </a:solidFill>
            </a:endParaRPr>
          </a:p>
          <a:p>
            <a:pPr marL="457200" lvl="1" indent="0" algn="ctr">
              <a:buFont typeface="Arial" charset="0"/>
              <a:buNone/>
              <a:defRPr/>
            </a:pPr>
            <a:r>
              <a:rPr lang="en-US" sz="2400" i="1" dirty="0" smtClean="0">
                <a:solidFill>
                  <a:srgbClr val="000000"/>
                </a:solidFill>
                <a:hlinkClick r:id="rId3"/>
              </a:rPr>
              <a:t>Ebd.mail@maryland.gov</a:t>
            </a:r>
            <a:endParaRPr lang="en-US" sz="2400" i="1" dirty="0" smtClean="0">
              <a:solidFill>
                <a:srgbClr val="000000"/>
              </a:solidFill>
            </a:endParaRPr>
          </a:p>
          <a:p>
            <a:pPr marL="457200" lvl="1" indent="0" algn="ctr">
              <a:buFont typeface="Arial" charset="0"/>
              <a:buNone/>
              <a:defRPr/>
            </a:pPr>
            <a:endParaRPr lang="en-US" sz="1600" i="1" dirty="0" smtClean="0">
              <a:solidFill>
                <a:srgbClr val="000000"/>
              </a:solidFill>
            </a:endParaRPr>
          </a:p>
          <a:p>
            <a:pPr marL="457200" lvl="1" indent="0" algn="ctr">
              <a:buFont typeface="Arial" charset="0"/>
              <a:buNone/>
              <a:defRPr/>
            </a:pPr>
            <a:r>
              <a:rPr lang="en-US" sz="2100" dirty="0" smtClean="0">
                <a:solidFill>
                  <a:srgbClr val="000000"/>
                </a:solidFill>
              </a:rPr>
              <a:t>Cheryl Hill</a:t>
            </a:r>
            <a:r>
              <a:rPr lang="en-US" sz="2000" dirty="0" smtClean="0">
                <a:solidFill>
                  <a:srgbClr val="000000"/>
                </a:solidFill>
              </a:rPr>
              <a:t>, </a:t>
            </a:r>
            <a:r>
              <a:rPr lang="en-US" sz="2000" i="1" dirty="0" smtClean="0">
                <a:solidFill>
                  <a:srgbClr val="000000"/>
                </a:solidFill>
              </a:rPr>
              <a:t>Administrative Officer III  </a:t>
            </a:r>
            <a:r>
              <a:rPr lang="en-US" sz="2000" b="1" i="1" dirty="0" smtClean="0">
                <a:solidFill>
                  <a:srgbClr val="000000"/>
                </a:solidFill>
              </a:rPr>
              <a:t>410-767-4798</a:t>
            </a:r>
          </a:p>
          <a:p>
            <a:pPr marL="457200" lvl="1" indent="0" algn="ctr">
              <a:buFont typeface="Arial" charset="0"/>
              <a:buNone/>
              <a:defRPr/>
            </a:pPr>
            <a:endParaRPr lang="en-US" sz="2100" dirty="0" smtClean="0">
              <a:solidFill>
                <a:srgbClr val="000000"/>
              </a:solidFill>
            </a:endParaRPr>
          </a:p>
          <a:p>
            <a:pPr marL="457200" lvl="1" indent="0" algn="ctr">
              <a:buFont typeface="Arial" charset="0"/>
              <a:buNone/>
              <a:defRPr/>
            </a:pPr>
            <a:r>
              <a:rPr lang="en-US" sz="2100" dirty="0" smtClean="0">
                <a:solidFill>
                  <a:srgbClr val="000000"/>
                </a:solidFill>
              </a:rPr>
              <a:t>Missy Plunkert</a:t>
            </a:r>
            <a:r>
              <a:rPr lang="en-US" sz="2000" dirty="0" smtClean="0">
                <a:solidFill>
                  <a:srgbClr val="000000"/>
                </a:solidFill>
              </a:rPr>
              <a:t>, </a:t>
            </a:r>
            <a:r>
              <a:rPr lang="en-US" sz="2000" i="1" dirty="0" smtClean="0">
                <a:solidFill>
                  <a:srgbClr val="000000"/>
                </a:solidFill>
              </a:rPr>
              <a:t>Customer Service Manager  </a:t>
            </a:r>
            <a:r>
              <a:rPr lang="en-US" sz="2000" b="1" i="1" dirty="0" smtClean="0">
                <a:solidFill>
                  <a:srgbClr val="000000"/>
                </a:solidFill>
              </a:rPr>
              <a:t>410-767-4006</a:t>
            </a:r>
            <a:endParaRPr lang="en-US" sz="2000" b="1" dirty="0" smtClean="0">
              <a:solidFill>
                <a:srgbClr val="000000"/>
              </a:solidFill>
            </a:endParaRPr>
          </a:p>
          <a:p>
            <a:pPr marL="457200" lvl="1" indent="0" algn="ctr">
              <a:buFont typeface="Arial" charset="0"/>
              <a:buNone/>
              <a:defRPr/>
            </a:pPr>
            <a:endParaRPr lang="en-US" sz="2000" dirty="0" smtClean="0">
              <a:solidFill>
                <a:srgbClr val="000000"/>
              </a:solidFill>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35</a:t>
            </a:fld>
            <a:endParaRPr lang="en-US">
              <a:solidFill>
                <a:prstClr val="black">
                  <a:tint val="75000"/>
                </a:prstClr>
              </a:solidFill>
            </a:endParaRPr>
          </a:p>
        </p:txBody>
      </p:sp>
    </p:spTree>
    <p:extLst>
      <p:ext uri="{BB962C8B-B14F-4D97-AF65-F5344CB8AC3E}">
        <p14:creationId xmlns:p14="http://schemas.microsoft.com/office/powerpoint/2010/main" val="1339891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575542"/>
          </a:xfrm>
        </p:spPr>
        <p:txBody>
          <a:bodyPr/>
          <a:lstStyle/>
          <a:p>
            <a:pPr algn="ctr"/>
            <a:r>
              <a:rPr lang="en-US" sz="4400" dirty="0" smtClean="0">
                <a:latin typeface="+mj-lt"/>
                <a:cs typeface="Arial" panose="020B0604020202020204" pitchFamily="34" charset="0"/>
              </a:rPr>
              <a:t>Thank</a:t>
            </a:r>
            <a:r>
              <a:rPr lang="en-US" dirty="0" smtClean="0">
                <a:latin typeface="Arial" panose="020B0604020202020204" pitchFamily="34" charset="0"/>
                <a:cs typeface="Arial" panose="020B0604020202020204" pitchFamily="34" charset="0"/>
              </a:rPr>
              <a:t> You</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654690" y="6485051"/>
            <a:ext cx="4211089" cy="107722"/>
          </a:xfrm>
        </p:spPr>
        <p:txBody>
          <a:bodyPr/>
          <a:lstStyle/>
          <a:p>
            <a:r>
              <a:rPr lang="en-US" dirty="0" smtClean="0">
                <a:latin typeface="Arial" panose="020B0604020202020204" pitchFamily="34" charset="0"/>
                <a:cs typeface="Arial" panose="020B0604020202020204" pitchFamily="34" charset="0"/>
              </a:rPr>
              <a:t>© Copyright 2016 State of Maryland. The information contained herein is subject to change without notice.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457200" y="6485051"/>
            <a:ext cx="49694" cy="107722"/>
          </a:xfrm>
        </p:spPr>
        <p:txBody>
          <a:bodyPr/>
          <a:lstStyle/>
          <a:p>
            <a:fld id="{17070FDE-F013-4C99-B38C-3929E07E8D4D}" type="slidenum">
              <a:rPr lang="en-US" smtClean="0">
                <a:latin typeface="Arial" panose="020B0604020202020204" pitchFamily="34" charset="0"/>
                <a:cs typeface="Arial" panose="020B0604020202020204" pitchFamily="34" charset="0"/>
              </a:rPr>
              <a:pPr/>
              <a:t>36</a:t>
            </a:fld>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3EE0807-1591-4B65-BED7-AA019BC4001C}" type="slidenum">
              <a:rPr lang="en-US" smtClean="0"/>
              <a:pPr/>
              <a:t>4</a:t>
            </a:fld>
            <a:endParaRPr lang="en-US" dirty="0"/>
          </a:p>
        </p:txBody>
      </p:sp>
      <p:sp>
        <p:nvSpPr>
          <p:cNvPr id="5" name="TextBox 4"/>
          <p:cNvSpPr txBox="1"/>
          <p:nvPr/>
        </p:nvSpPr>
        <p:spPr>
          <a:xfrm>
            <a:off x="464549" y="1431940"/>
            <a:ext cx="8229600" cy="4247317"/>
          </a:xfrm>
          <a:prstGeom prst="rect">
            <a:avLst/>
          </a:prstGeom>
          <a:noFill/>
        </p:spPr>
        <p:txBody>
          <a:bodyPr wrap="square" lIns="0" tIns="0" rIns="0" bIns="0" rtlCol="0">
            <a:spAutoFit/>
          </a:bodyPr>
          <a:lstStyle/>
          <a:p>
            <a:pPr marL="231775" indent="-231775"/>
            <a:r>
              <a:rPr lang="en-US" sz="2400" b="1" dirty="0"/>
              <a:t>If employee’s Hire Date is prior to 7/1/2011 and retirement </a:t>
            </a:r>
            <a:r>
              <a:rPr lang="en-US" sz="2400" b="1" u="sng" dirty="0"/>
              <a:t>directly follows</a:t>
            </a:r>
            <a:r>
              <a:rPr lang="en-US" sz="2400" dirty="0"/>
              <a:t> </a:t>
            </a:r>
            <a:r>
              <a:rPr lang="en-US" sz="2400" b="1" dirty="0"/>
              <a:t>State service, will be eligible for health benefits if: 	</a:t>
            </a:r>
          </a:p>
          <a:p>
            <a:pPr marL="623888" lvl="1" indent="-277813"/>
            <a:r>
              <a:rPr lang="en-US" sz="2200" dirty="0"/>
              <a:t>has at least 5 years of creditable service; or</a:t>
            </a:r>
            <a:endParaRPr lang="en-US" sz="2200" b="1" dirty="0"/>
          </a:p>
          <a:p>
            <a:pPr marL="623888" lvl="1" indent="-277813"/>
            <a:r>
              <a:rPr lang="en-US" sz="2200" dirty="0"/>
              <a:t>is approved for a State disability retirement.</a:t>
            </a:r>
          </a:p>
          <a:p>
            <a:pPr marL="623888" lvl="1" indent="-277813"/>
            <a:endParaRPr lang="en-US" dirty="0"/>
          </a:p>
          <a:p>
            <a:pPr marL="231775" indent="-231775"/>
            <a:r>
              <a:rPr lang="en-US" sz="2400" b="1" dirty="0">
                <a:solidFill>
                  <a:srgbClr val="000000"/>
                </a:solidFill>
              </a:rPr>
              <a:t>If employee’s Hire Date is prior to 7/1/2011 but retirement </a:t>
            </a:r>
            <a:r>
              <a:rPr lang="en-US" sz="2400" b="1" u="sng" dirty="0">
                <a:solidFill>
                  <a:srgbClr val="000000"/>
                </a:solidFill>
              </a:rPr>
              <a:t>does not directly follow</a:t>
            </a:r>
            <a:r>
              <a:rPr lang="en-US" sz="2400" dirty="0">
                <a:solidFill>
                  <a:srgbClr val="000000"/>
                </a:solidFill>
              </a:rPr>
              <a:t> </a:t>
            </a:r>
            <a:r>
              <a:rPr lang="en-US" sz="2400" b="1" dirty="0">
                <a:solidFill>
                  <a:srgbClr val="000000"/>
                </a:solidFill>
              </a:rPr>
              <a:t>State service, will be eligible for health benefits if:</a:t>
            </a:r>
            <a:r>
              <a:rPr lang="en-US" sz="2800" b="1" dirty="0">
                <a:solidFill>
                  <a:srgbClr val="000000"/>
                </a:solidFill>
              </a:rPr>
              <a:t> </a:t>
            </a:r>
            <a:endParaRPr lang="en-US" sz="2600" dirty="0"/>
          </a:p>
          <a:p>
            <a:pPr marL="623888" lvl="1" indent="-277813"/>
            <a:r>
              <a:rPr lang="en-US" sz="2200" dirty="0"/>
              <a:t>ended State service with at least 10 years of creditable service                                                   AND within five years  of normal retirement age; or</a:t>
            </a:r>
          </a:p>
          <a:p>
            <a:pPr marL="623888" lvl="1" indent="-277813"/>
            <a:r>
              <a:rPr lang="en-US" sz="2200" dirty="0"/>
              <a:t>ended State service with at least 16</a:t>
            </a:r>
            <a:r>
              <a:rPr lang="en-US" sz="2200" dirty="0">
                <a:solidFill>
                  <a:srgbClr val="9900FF"/>
                </a:solidFill>
              </a:rPr>
              <a:t> </a:t>
            </a:r>
            <a:r>
              <a:rPr lang="en-US" sz="2200" dirty="0"/>
              <a:t>years of creditable service.</a:t>
            </a:r>
            <a:endParaRPr lang="en-US" sz="2000" dirty="0">
              <a:solidFill>
                <a:srgbClr val="000000"/>
              </a:solidFill>
            </a:endParaRPr>
          </a:p>
        </p:txBody>
      </p:sp>
      <p:sp>
        <p:nvSpPr>
          <p:cNvPr id="15" name="Footer Placeholder 14"/>
          <p:cNvSpPr>
            <a:spLocks noGrp="1"/>
          </p:cNvSpPr>
          <p:nvPr>
            <p:ph type="ftr" sz="quarter" idx="3"/>
          </p:nvPr>
        </p:nvSpPr>
        <p:spPr/>
        <p:txBody>
          <a:bodyPr/>
          <a:lstStyle/>
          <a:p>
            <a:r>
              <a:rPr lang="en-US" smtClean="0"/>
              <a:t>© Copyright 2016 State of Maryland. The information contained herein is subject to change without notice.</a:t>
            </a:r>
            <a:endParaRPr lang="en-US" dirty="0"/>
          </a:p>
        </p:txBody>
      </p:sp>
      <p:sp>
        <p:nvSpPr>
          <p:cNvPr id="6" name="Title 1"/>
          <p:cNvSpPr>
            <a:spLocks noGrp="1"/>
          </p:cNvSpPr>
          <p:nvPr>
            <p:ph type="title"/>
          </p:nvPr>
        </p:nvSpPr>
        <p:spPr>
          <a:xfrm>
            <a:off x="457200" y="274637"/>
            <a:ext cx="8229600" cy="1156150"/>
          </a:xfrm>
          <a:solidFill>
            <a:srgbClr val="41AD49"/>
          </a:solidFill>
        </p:spPr>
        <p:txBody>
          <a:bodyPr/>
          <a:lstStyle/>
          <a:p>
            <a:pPr algn="ctr"/>
            <a:r>
              <a:rPr lang="en-US" sz="4400" b="1" dirty="0" smtClean="0">
                <a:solidFill>
                  <a:srgbClr val="FFFFFF"/>
                </a:solidFill>
                <a:latin typeface="+mj-lt"/>
              </a:rPr>
              <a:t>Retiree Eligibility</a:t>
            </a:r>
            <a:br>
              <a:rPr lang="en-US" sz="4400" b="1" dirty="0" smtClean="0">
                <a:solidFill>
                  <a:srgbClr val="FFFFFF"/>
                </a:solidFill>
                <a:latin typeface="+mj-lt"/>
              </a:rPr>
            </a:br>
            <a:r>
              <a:rPr lang="en-US" sz="4400" b="1" dirty="0" smtClean="0">
                <a:solidFill>
                  <a:srgbClr val="FFFFFF"/>
                </a:solidFill>
                <a:latin typeface="+mj-lt"/>
              </a:rPr>
              <a:t>(hired prior to 7/1/2011)</a:t>
            </a:r>
          </a:p>
        </p:txBody>
      </p:sp>
      <p:sp>
        <p:nvSpPr>
          <p:cNvPr id="4" name="Rectangle 3"/>
          <p:cNvSpPr/>
          <p:nvPr/>
        </p:nvSpPr>
        <p:spPr>
          <a:xfrm>
            <a:off x="464549" y="-325874"/>
            <a:ext cx="8229600" cy="769441"/>
          </a:xfrm>
          <a:prstGeom prst="rect">
            <a:avLst/>
          </a:prstGeom>
        </p:spPr>
        <p:txBody>
          <a:bodyPr wrap="square">
            <a:spAutoFit/>
          </a:bodyPr>
          <a:lstStyle/>
          <a:p>
            <a:pPr marL="231775" indent="-231775"/>
            <a:endParaRPr lang="en-US" sz="2400" b="1" dirty="0" smtClean="0"/>
          </a:p>
          <a:p>
            <a:pPr marL="623888" lvl="1" indent="-277813"/>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167379"/>
            <a:ext cx="8229600" cy="215444"/>
          </a:xfrm>
          <a:prstGeom prst="rect">
            <a:avLst/>
          </a:prstGeom>
          <a:noFill/>
        </p:spPr>
        <p:txBody>
          <a:bodyPr wrap="square" lIns="0" tIns="0" rIns="0" bIns="0" rtlCol="0">
            <a:spAutoFit/>
          </a:bodyPr>
          <a:lstStyle/>
          <a:p>
            <a:pPr>
              <a:spcAft>
                <a:spcPts val="1200"/>
              </a:spcAft>
            </a:pPr>
            <a:endParaRPr lang="en-US" sz="1400" dirty="0" smtClean="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457200" y="740650"/>
            <a:ext cx="8229600" cy="235449"/>
          </a:xfrm>
        </p:spPr>
        <p:txBody>
          <a:bodyPr/>
          <a:lstStyle/>
          <a:p>
            <a:endParaRPr lang="en-US" dirty="0"/>
          </a:p>
        </p:txBody>
      </p:sp>
      <p:sp>
        <p:nvSpPr>
          <p:cNvPr id="16" name="Slide Number Placeholder 15"/>
          <p:cNvSpPr>
            <a:spLocks noGrp="1"/>
          </p:cNvSpPr>
          <p:nvPr>
            <p:ph type="sldNum" sz="quarter" idx="4"/>
          </p:nvPr>
        </p:nvSpPr>
        <p:spPr/>
        <p:txBody>
          <a:bodyPr/>
          <a:lstStyle/>
          <a:p>
            <a:fld id="{13EE0807-1591-4B65-BED7-AA019BC4001C}" type="slidenum">
              <a:rPr lang="en-US" smtClean="0"/>
              <a:pPr/>
              <a:t>5</a:t>
            </a:fld>
            <a:endParaRPr lang="en-US" dirty="0"/>
          </a:p>
        </p:txBody>
      </p:sp>
      <p:sp>
        <p:nvSpPr>
          <p:cNvPr id="17" name="Footer Placeholder 16"/>
          <p:cNvSpPr>
            <a:spLocks noGrp="1"/>
          </p:cNvSpPr>
          <p:nvPr>
            <p:ph type="ftr" sz="quarter" idx="3"/>
          </p:nvPr>
        </p:nvSpPr>
        <p:spPr/>
        <p:txBody>
          <a:bodyPr/>
          <a:lstStyle/>
          <a:p>
            <a:r>
              <a:rPr lang="en-US" smtClean="0"/>
              <a:t>© Copyright 2016 State of Maryland. The information contained herein is subject to change without notice.</a:t>
            </a:r>
            <a:endParaRPr lang="en-US" dirty="0"/>
          </a:p>
        </p:txBody>
      </p:sp>
      <p:sp>
        <p:nvSpPr>
          <p:cNvPr id="7" name="Title 1"/>
          <p:cNvSpPr>
            <a:spLocks noGrp="1"/>
          </p:cNvSpPr>
          <p:nvPr>
            <p:ph type="title"/>
          </p:nvPr>
        </p:nvSpPr>
        <p:spPr>
          <a:xfrm>
            <a:off x="457200" y="274637"/>
            <a:ext cx="8229600" cy="1156150"/>
          </a:xfrm>
          <a:solidFill>
            <a:srgbClr val="41AD49"/>
          </a:solidFill>
        </p:spPr>
        <p:txBody>
          <a:bodyPr/>
          <a:lstStyle/>
          <a:p>
            <a:pPr algn="ctr"/>
            <a:r>
              <a:rPr lang="en-US" sz="4400" b="1" dirty="0" smtClean="0">
                <a:solidFill>
                  <a:srgbClr val="FFFFFF"/>
                </a:solidFill>
                <a:latin typeface="+mj-lt"/>
              </a:rPr>
              <a:t>Retiree Eligibility</a:t>
            </a:r>
            <a:br>
              <a:rPr lang="en-US" sz="4400" b="1" dirty="0" smtClean="0">
                <a:solidFill>
                  <a:srgbClr val="FFFFFF"/>
                </a:solidFill>
                <a:latin typeface="+mj-lt"/>
              </a:rPr>
            </a:br>
            <a:r>
              <a:rPr lang="en-US" sz="4400" b="1" dirty="0" smtClean="0">
                <a:solidFill>
                  <a:srgbClr val="FFFFFF"/>
                </a:solidFill>
                <a:latin typeface="+mj-lt"/>
              </a:rPr>
              <a:t>(hired on or after 7/1/2011)</a:t>
            </a:r>
          </a:p>
        </p:txBody>
      </p:sp>
      <p:sp>
        <p:nvSpPr>
          <p:cNvPr id="3" name="Rectangle 2"/>
          <p:cNvSpPr/>
          <p:nvPr/>
        </p:nvSpPr>
        <p:spPr>
          <a:xfrm>
            <a:off x="450936" y="1382823"/>
            <a:ext cx="8235864" cy="4278094"/>
          </a:xfrm>
          <a:prstGeom prst="rect">
            <a:avLst/>
          </a:prstGeom>
        </p:spPr>
        <p:txBody>
          <a:bodyPr wrap="square">
            <a:spAutoFit/>
          </a:bodyPr>
          <a:lstStyle/>
          <a:p>
            <a:pPr marL="231775" indent="-231775"/>
            <a:r>
              <a:rPr lang="en-US" sz="2400" b="1" dirty="0">
                <a:solidFill>
                  <a:srgbClr val="000000"/>
                </a:solidFill>
              </a:rPr>
              <a:t>If employee’s Hire Date is  on or after 7/1/2011 and retirement </a:t>
            </a:r>
            <a:r>
              <a:rPr lang="en-US" sz="2400" b="1" u="sng" dirty="0">
                <a:solidFill>
                  <a:srgbClr val="000000"/>
                </a:solidFill>
              </a:rPr>
              <a:t>directly follows</a:t>
            </a:r>
            <a:r>
              <a:rPr lang="en-US" sz="2400" dirty="0">
                <a:solidFill>
                  <a:srgbClr val="000000"/>
                </a:solidFill>
              </a:rPr>
              <a:t> </a:t>
            </a:r>
            <a:r>
              <a:rPr lang="en-US" sz="2400" b="1" dirty="0">
                <a:solidFill>
                  <a:srgbClr val="000000"/>
                </a:solidFill>
              </a:rPr>
              <a:t>State service, will be eligible for health benefits if:</a:t>
            </a:r>
          </a:p>
          <a:p>
            <a:pPr marL="739775" lvl="1" indent="-282575"/>
            <a:r>
              <a:rPr lang="en-US" sz="2200" dirty="0"/>
              <a:t>has at least 10 years of creditable service; or</a:t>
            </a:r>
          </a:p>
          <a:p>
            <a:pPr marL="739775" lvl="1" indent="-282575"/>
            <a:r>
              <a:rPr lang="en-US" sz="2200" dirty="0"/>
              <a:t>is approved for a State disability retirement.</a:t>
            </a:r>
          </a:p>
          <a:p>
            <a:pPr marL="739775" lvl="1" indent="-282575"/>
            <a:endParaRPr lang="en-US" sz="1400" dirty="0"/>
          </a:p>
          <a:p>
            <a:pPr marL="231775" indent="-231775"/>
            <a:r>
              <a:rPr lang="en-US" sz="2400" b="1" dirty="0">
                <a:solidFill>
                  <a:srgbClr val="000000"/>
                </a:solidFill>
              </a:rPr>
              <a:t>If employee’s Hire Date is on or after 7/1/2011</a:t>
            </a:r>
            <a:r>
              <a:rPr lang="en-US" sz="2800" b="1" dirty="0">
                <a:solidFill>
                  <a:srgbClr val="000000"/>
                </a:solidFill>
              </a:rPr>
              <a:t> </a:t>
            </a:r>
            <a:r>
              <a:rPr lang="en-US" sz="2400" b="1" dirty="0">
                <a:solidFill>
                  <a:srgbClr val="000000"/>
                </a:solidFill>
              </a:rPr>
              <a:t>but retirement </a:t>
            </a:r>
            <a:r>
              <a:rPr lang="en-US" sz="2400" b="1" u="sng" dirty="0">
                <a:solidFill>
                  <a:srgbClr val="000000"/>
                </a:solidFill>
              </a:rPr>
              <a:t>does not directly follow</a:t>
            </a:r>
            <a:r>
              <a:rPr lang="en-US" sz="2400" dirty="0">
                <a:solidFill>
                  <a:srgbClr val="000000"/>
                </a:solidFill>
              </a:rPr>
              <a:t> </a:t>
            </a:r>
            <a:r>
              <a:rPr lang="en-US" sz="2400" b="1" dirty="0">
                <a:solidFill>
                  <a:srgbClr val="000000"/>
                </a:solidFill>
              </a:rPr>
              <a:t>State service, will be eligible for health benefits if:</a:t>
            </a:r>
          </a:p>
          <a:p>
            <a:pPr marL="739775" lvl="1" indent="-282575"/>
            <a:r>
              <a:rPr lang="en-US" sz="2200" dirty="0"/>
              <a:t>ended State service with at least 10 years of creditable service AND within five years of normal retirement age;  or</a:t>
            </a:r>
          </a:p>
          <a:p>
            <a:pPr marL="739775" lvl="1" indent="-282575"/>
            <a:r>
              <a:rPr lang="en-US" sz="2200" dirty="0"/>
              <a:t>ended State service with at least 25</a:t>
            </a:r>
            <a:r>
              <a:rPr lang="en-US" sz="2200" dirty="0">
                <a:solidFill>
                  <a:srgbClr val="9900FF"/>
                </a:solidFill>
              </a:rPr>
              <a:t> </a:t>
            </a:r>
            <a:r>
              <a:rPr lang="en-US" sz="2200" dirty="0"/>
              <a:t>years of creditable service.</a:t>
            </a:r>
            <a:endParaRPr lang="en-US" sz="2200"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468708DA-51FD-420D-AEC7-0F4AF33C7F77}" type="slidenum">
              <a:rPr lang="en-US" sz="1200">
                <a:solidFill>
                  <a:prstClr val="black">
                    <a:tint val="75000"/>
                  </a:prstClr>
                </a:solidFill>
              </a:rPr>
              <a:pPr algn="r" defTabSz="457200">
                <a:defRPr/>
              </a:pPr>
              <a:t>6</a:t>
            </a:fld>
            <a:endParaRPr lang="en-US" sz="1200" dirty="0">
              <a:solidFill>
                <a:prstClr val="black">
                  <a:tint val="75000"/>
                </a:prstClr>
              </a:solidFill>
            </a:endParaRPr>
          </a:p>
        </p:txBody>
      </p:sp>
      <p:sp>
        <p:nvSpPr>
          <p:cNvPr id="22531" name="Title 1"/>
          <p:cNvSpPr>
            <a:spLocks noGrp="1"/>
          </p:cNvSpPr>
          <p:nvPr>
            <p:ph type="title" idx="4294967295"/>
          </p:nvPr>
        </p:nvSpPr>
        <p:spPr>
          <a:xfrm>
            <a:off x="457200" y="510220"/>
            <a:ext cx="8229600" cy="1152149"/>
          </a:xfrm>
          <a:solidFill>
            <a:srgbClr val="41AD49"/>
          </a:solidFill>
        </p:spPr>
        <p:txBody>
          <a:bodyPr/>
          <a:lstStyle/>
          <a:p>
            <a:pPr algn="ctr"/>
            <a:r>
              <a:rPr lang="en-US" sz="4400" b="1" dirty="0" smtClean="0">
                <a:solidFill>
                  <a:srgbClr val="FFFFFF"/>
                </a:solidFill>
                <a:latin typeface="+mj-lt"/>
              </a:rPr>
              <a:t>Retiree/Dependent Eligibility</a:t>
            </a:r>
          </a:p>
        </p:txBody>
      </p:sp>
      <p:sp>
        <p:nvSpPr>
          <p:cNvPr id="22532" name="Content Placeholder 2"/>
          <p:cNvSpPr>
            <a:spLocks noGrp="1"/>
          </p:cNvSpPr>
          <p:nvPr>
            <p:ph idx="4294967295"/>
          </p:nvPr>
        </p:nvSpPr>
        <p:spPr>
          <a:xfrm>
            <a:off x="449964" y="2276850"/>
            <a:ext cx="8236835" cy="2688350"/>
          </a:xfrm>
          <a:prstGeom prst="rect">
            <a:avLst/>
          </a:prstGeom>
        </p:spPr>
        <p:txBody>
          <a:bodyPr/>
          <a:lstStyle/>
          <a:p>
            <a:pPr>
              <a:buFont typeface="Wingdings" panose="05000000000000000000" pitchFamily="2" charset="2"/>
              <a:buChar char="Ø"/>
            </a:pPr>
            <a:r>
              <a:rPr lang="en-US" sz="2400" dirty="0" smtClean="0">
                <a:solidFill>
                  <a:srgbClr val="000000"/>
                </a:solidFill>
              </a:rPr>
              <a:t>Individuals who are not enrolled in Health Benefits as active employees still have the option to enroll as retirees as long as they meet the eligibility criteria.</a:t>
            </a:r>
          </a:p>
          <a:p>
            <a:pPr>
              <a:buFont typeface="Wingdings" panose="05000000000000000000" pitchFamily="2" charset="2"/>
              <a:buChar char="Ø"/>
            </a:pPr>
            <a:endParaRPr lang="en-US" sz="2400" dirty="0">
              <a:solidFill>
                <a:srgbClr val="000000"/>
              </a:solidFill>
            </a:endParaRPr>
          </a:p>
          <a:p>
            <a:pPr>
              <a:buFont typeface="Wingdings" panose="05000000000000000000" pitchFamily="2" charset="2"/>
              <a:buChar char="Ø"/>
            </a:pPr>
            <a:r>
              <a:rPr lang="en-US" sz="2400" dirty="0" smtClean="0">
                <a:solidFill>
                  <a:srgbClr val="000000"/>
                </a:solidFill>
              </a:rPr>
              <a:t>The same dependent eligibility criteria apply to retirees as active employees.  See benefits guide for details.</a:t>
            </a:r>
          </a:p>
          <a:p>
            <a:endParaRPr lang="en-US" sz="2000" dirty="0">
              <a:solidFill>
                <a:srgbClr val="000000"/>
              </a:solidFill>
            </a:endParaRPr>
          </a:p>
          <a:p>
            <a:endParaRPr lang="en-US" sz="2000" dirty="0" smtClean="0">
              <a:solidFill>
                <a:srgbClr val="000000"/>
              </a:solidFill>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331088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1156150"/>
          </a:xfrm>
        </p:spPr>
        <p:txBody>
          <a:bodyPr/>
          <a:lstStyle/>
          <a:p>
            <a:pPr algn="ctr"/>
            <a:r>
              <a:rPr lang="en-US" sz="4400" dirty="0" smtClean="0">
                <a:latin typeface="+mj-lt"/>
              </a:rPr>
              <a:t>How much Subsidy have you Earned?</a:t>
            </a:r>
            <a:endParaRPr lang="en-US" sz="4400" dirty="0">
              <a:latin typeface="+mj-lt"/>
            </a:endParaRP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7</a:t>
            </a:fld>
            <a:endParaRPr lang="en-US" dirty="0"/>
          </a:p>
        </p:txBody>
      </p:sp>
    </p:spTree>
    <p:extLst>
      <p:ext uri="{BB962C8B-B14F-4D97-AF65-F5344CB8AC3E}">
        <p14:creationId xmlns:p14="http://schemas.microsoft.com/office/powerpoint/2010/main" val="928670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153A7C4F-5786-4D70-BD72-603C354F36F4}" type="slidenum">
              <a:rPr lang="en-US" sz="1200">
                <a:solidFill>
                  <a:prstClr val="black">
                    <a:tint val="75000"/>
                  </a:prstClr>
                </a:solidFill>
              </a:rPr>
              <a:pPr algn="r" defTabSz="457200">
                <a:defRPr/>
              </a:pPr>
              <a:t>8</a:t>
            </a:fld>
            <a:endParaRPr lang="en-US" sz="1200" dirty="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6AA657A-4EAC-45AA-8C6B-7DA9152A4139}" type="slidenum">
              <a:rPr lang="en-US" sz="1200">
                <a:solidFill>
                  <a:prstClr val="black">
                    <a:tint val="75000"/>
                  </a:prstClr>
                </a:solidFill>
              </a:rPr>
              <a:pPr algn="r" defTabSz="457200">
                <a:defRPr/>
              </a:pPr>
              <a:t>8</a:t>
            </a:fld>
            <a:endParaRPr lang="en-US" sz="1200" dirty="0">
              <a:solidFill>
                <a:prstClr val="black">
                  <a:tint val="75000"/>
                </a:prstClr>
              </a:solidFill>
            </a:endParaRPr>
          </a:p>
        </p:txBody>
      </p:sp>
      <p:sp>
        <p:nvSpPr>
          <p:cNvPr id="25603" name="Title 1"/>
          <p:cNvSpPr>
            <a:spLocks noGrp="1"/>
          </p:cNvSpPr>
          <p:nvPr>
            <p:ph type="title" idx="4294967295"/>
          </p:nvPr>
        </p:nvSpPr>
        <p:spPr>
          <a:xfrm>
            <a:off x="457200" y="164575"/>
            <a:ext cx="8229600" cy="1152149"/>
          </a:xfrm>
          <a:solidFill>
            <a:srgbClr val="41AD49"/>
          </a:solidFill>
        </p:spPr>
        <p:txBody>
          <a:bodyPr/>
          <a:lstStyle/>
          <a:p>
            <a:pPr algn="ctr">
              <a:defRPr/>
            </a:pPr>
            <a:r>
              <a:rPr lang="en-US" sz="4400" b="1" dirty="0" smtClean="0">
                <a:solidFill>
                  <a:srgbClr val="FFFFFF"/>
                </a:solidFill>
                <a:latin typeface="+mj-lt"/>
              </a:rPr>
              <a:t>State</a:t>
            </a:r>
            <a:r>
              <a:rPr lang="en-US" sz="4400" b="1" dirty="0" smtClean="0">
                <a:solidFill>
                  <a:srgbClr val="FFFFFF"/>
                </a:solidFill>
                <a:effectLst>
                  <a:outerShdw blurRad="38100" dist="38100" dir="2700000" algn="tl">
                    <a:srgbClr val="000000"/>
                  </a:outerShdw>
                </a:effectLst>
                <a:latin typeface="+mj-lt"/>
              </a:rPr>
              <a:t> </a:t>
            </a:r>
            <a:r>
              <a:rPr lang="en-US" sz="4400" b="1" dirty="0" smtClean="0">
                <a:solidFill>
                  <a:srgbClr val="FFFFFF"/>
                </a:solidFill>
                <a:latin typeface="+mj-lt"/>
              </a:rPr>
              <a:t>Subsidy</a:t>
            </a:r>
          </a:p>
        </p:txBody>
      </p:sp>
      <p:sp>
        <p:nvSpPr>
          <p:cNvPr id="25605" name="Content Placeholder 2"/>
          <p:cNvSpPr>
            <a:spLocks noGrp="1"/>
          </p:cNvSpPr>
          <p:nvPr>
            <p:ph idx="4294967295"/>
          </p:nvPr>
        </p:nvSpPr>
        <p:spPr>
          <a:xfrm>
            <a:off x="471488" y="1985963"/>
            <a:ext cx="8229600" cy="3644900"/>
          </a:xfrm>
          <a:prstGeom prst="rect">
            <a:avLst/>
          </a:prstGeom>
        </p:spPr>
        <p:txBody>
          <a:bodyPr/>
          <a:lstStyle/>
          <a:p>
            <a:pPr>
              <a:lnSpc>
                <a:spcPct val="80000"/>
              </a:lnSpc>
              <a:buFont typeface="Wingdings" panose="05000000000000000000" pitchFamily="2" charset="2"/>
              <a:buChar char="Ø"/>
            </a:pPr>
            <a:r>
              <a:rPr lang="en-US" sz="2800" b="1" dirty="0" smtClean="0">
                <a:solidFill>
                  <a:srgbClr val="000000"/>
                </a:solidFill>
              </a:rPr>
              <a:t>Maximum Subsidy Available if employee</a:t>
            </a:r>
          </a:p>
          <a:p>
            <a:pPr lvl="1">
              <a:lnSpc>
                <a:spcPct val="80000"/>
              </a:lnSpc>
            </a:pPr>
            <a:r>
              <a:rPr lang="en-US" sz="2400" dirty="0" smtClean="0"/>
              <a:t>has at least </a:t>
            </a:r>
            <a:r>
              <a:rPr lang="en-US" sz="2400" dirty="0" smtClean="0">
                <a:solidFill>
                  <a:srgbClr val="000000"/>
                </a:solidFill>
              </a:rPr>
              <a:t>16 years of creditable service if hired prior to 7/1/2011 or 25 years of creditable service if hired after 7/1/2011; or</a:t>
            </a:r>
          </a:p>
          <a:p>
            <a:pPr lvl="1">
              <a:lnSpc>
                <a:spcPct val="80000"/>
              </a:lnSpc>
            </a:pPr>
            <a:endParaRPr lang="en-US" sz="200" dirty="0" smtClean="0">
              <a:solidFill>
                <a:srgbClr val="000000"/>
              </a:solidFill>
            </a:endParaRPr>
          </a:p>
          <a:p>
            <a:pPr lvl="1">
              <a:lnSpc>
                <a:spcPct val="80000"/>
              </a:lnSpc>
            </a:pPr>
            <a:r>
              <a:rPr lang="en-US" sz="2400" dirty="0" smtClean="0"/>
              <a:t>is approved for a State disability retirement.</a:t>
            </a:r>
          </a:p>
          <a:p>
            <a:pPr lvl="1" algn="ctr">
              <a:lnSpc>
                <a:spcPct val="80000"/>
              </a:lnSpc>
            </a:pPr>
            <a:endParaRPr lang="en-US" sz="4200" i="1" dirty="0" smtClean="0"/>
          </a:p>
          <a:p>
            <a:pPr>
              <a:lnSpc>
                <a:spcPct val="80000"/>
              </a:lnSpc>
              <a:buFont typeface="Wingdings" panose="05000000000000000000" pitchFamily="2" charset="2"/>
              <a:buChar char="Ø"/>
            </a:pPr>
            <a:r>
              <a:rPr lang="en-US" sz="2800" b="1" dirty="0" smtClean="0">
                <a:solidFill>
                  <a:srgbClr val="000000"/>
                </a:solidFill>
              </a:rPr>
              <a:t>Pro-Rated Subsidy if employee</a:t>
            </a:r>
          </a:p>
          <a:p>
            <a:pPr lvl="1">
              <a:lnSpc>
                <a:spcPct val="80000"/>
              </a:lnSpc>
            </a:pPr>
            <a:r>
              <a:rPr lang="en-US" sz="2400" dirty="0" smtClean="0"/>
              <a:t>retirees with less than 16 years of creditable service if hired prior to 7/1/2011 or less than 25 years of creditable service if hired after 7/1/2011.</a:t>
            </a:r>
            <a:endParaRPr lang="en-US" sz="1600" i="1" dirty="0" smtClean="0">
              <a:solidFill>
                <a:srgbClr val="000000"/>
              </a:solidFill>
            </a:endParaRPr>
          </a:p>
          <a:p>
            <a:pPr lvl="1">
              <a:buFont typeface="Arial" charset="0"/>
              <a:buChar char="•"/>
            </a:pPr>
            <a:endParaRPr lang="en-US" sz="2000" dirty="0" smtClean="0">
              <a:solidFill>
                <a:srgbClr val="000000"/>
              </a:solidFill>
              <a:latin typeface="Garamond" pitchFamily="18" charset="0"/>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1544788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B8977ED-9882-4988-BAE0-E4EBDC62D4AE}" type="slidenum">
              <a:rPr lang="en-US" sz="1200">
                <a:solidFill>
                  <a:prstClr val="black">
                    <a:tint val="75000"/>
                  </a:prstClr>
                </a:solidFill>
              </a:rPr>
              <a:pPr algn="r" defTabSz="457200">
                <a:defRPr/>
              </a:pPr>
              <a:t>9</a:t>
            </a:fld>
            <a:endParaRPr lang="en-US" sz="1200" dirty="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8A0F674-3823-4AB5-A16C-66A0245BE6B6}" type="slidenum">
              <a:rPr lang="en-US" sz="1200">
                <a:solidFill>
                  <a:prstClr val="black">
                    <a:tint val="75000"/>
                  </a:prstClr>
                </a:solidFill>
              </a:rPr>
              <a:pPr algn="r" defTabSz="457200">
                <a:defRPr/>
              </a:pPr>
              <a:t>9</a:t>
            </a:fld>
            <a:endParaRPr lang="en-US" sz="1200" dirty="0">
              <a:solidFill>
                <a:prstClr val="black">
                  <a:tint val="75000"/>
                </a:prstClr>
              </a:solidFill>
            </a:endParaRPr>
          </a:p>
        </p:txBody>
      </p:sp>
      <p:sp>
        <p:nvSpPr>
          <p:cNvPr id="26628" name="Title 1"/>
          <p:cNvSpPr>
            <a:spLocks noGrp="1"/>
          </p:cNvSpPr>
          <p:nvPr>
            <p:ph type="title" idx="4294967295"/>
          </p:nvPr>
        </p:nvSpPr>
        <p:spPr>
          <a:xfrm>
            <a:off x="457200" y="274638"/>
            <a:ext cx="8229600" cy="580608"/>
          </a:xfrm>
          <a:solidFill>
            <a:srgbClr val="41AD49"/>
          </a:solidFill>
        </p:spPr>
        <p:txBody>
          <a:bodyPr/>
          <a:lstStyle/>
          <a:p>
            <a:pPr algn="ctr"/>
            <a:r>
              <a:rPr lang="en-US" sz="4400" b="1" dirty="0" smtClean="0">
                <a:solidFill>
                  <a:srgbClr val="FFFFFF"/>
                </a:solidFill>
                <a:latin typeface="+mn-lt"/>
              </a:rPr>
              <a:t>Calculating Pro-Rated Subsidy</a:t>
            </a:r>
          </a:p>
        </p:txBody>
      </p:sp>
      <p:sp>
        <p:nvSpPr>
          <p:cNvPr id="3" name="Content Placeholder 2"/>
          <p:cNvSpPr>
            <a:spLocks noGrp="1"/>
          </p:cNvSpPr>
          <p:nvPr>
            <p:ph idx="4294967295"/>
          </p:nvPr>
        </p:nvSpPr>
        <p:spPr>
          <a:xfrm>
            <a:off x="471488" y="1124699"/>
            <a:ext cx="8229600" cy="5317375"/>
          </a:xfrm>
          <a:prstGeom prst="rect">
            <a:avLst/>
          </a:prstGeom>
        </p:spPr>
        <p:txBody>
          <a:bodyPr/>
          <a:lstStyle/>
          <a:p>
            <a:pPr marL="0" indent="0">
              <a:lnSpc>
                <a:spcPct val="70000"/>
              </a:lnSpc>
              <a:buClr>
                <a:srgbClr val="FF0000"/>
              </a:buClr>
              <a:buFont typeface="Wingdings" pitchFamily="2" charset="2"/>
              <a:buNone/>
              <a:defRPr/>
            </a:pPr>
            <a:r>
              <a:rPr lang="en-US" sz="2600" dirty="0" smtClean="0">
                <a:solidFill>
                  <a:srgbClr val="000000"/>
                </a:solidFill>
              </a:rPr>
              <a:t>Divide months of creditable service* by 192 months (16 years) if hired prior to 7/1/2011 or 300 months (25 years) if hired after 7/1/2011 </a:t>
            </a:r>
          </a:p>
          <a:p>
            <a:pPr marL="0" indent="0">
              <a:lnSpc>
                <a:spcPct val="70000"/>
              </a:lnSpc>
              <a:buClr>
                <a:srgbClr val="FF0000"/>
              </a:buClr>
              <a:buFont typeface="Wingdings" pitchFamily="2" charset="2"/>
              <a:buNone/>
              <a:defRPr/>
            </a:pPr>
            <a:endParaRPr lang="en-US" sz="1600" dirty="0" smtClean="0">
              <a:solidFill>
                <a:srgbClr val="000000"/>
              </a:solidFill>
            </a:endParaRPr>
          </a:p>
          <a:p>
            <a:pPr marL="0" indent="0">
              <a:lnSpc>
                <a:spcPct val="70000"/>
              </a:lnSpc>
              <a:buClr>
                <a:srgbClr val="FF0000"/>
              </a:buClr>
              <a:buFont typeface="Wingdings" pitchFamily="2" charset="2"/>
              <a:buNone/>
              <a:defRPr/>
            </a:pPr>
            <a:r>
              <a:rPr lang="en-US" sz="2400" b="1" i="1" dirty="0" smtClean="0">
                <a:solidFill>
                  <a:srgbClr val="000000"/>
                </a:solidFill>
                <a:effectLst>
                  <a:outerShdw blurRad="38100" dist="38100" dir="2700000" algn="tl">
                    <a:srgbClr val="C0C0C0"/>
                  </a:outerShdw>
                </a:effectLst>
              </a:rPr>
              <a:t>Example: (hired prior to 7/1/2011)</a:t>
            </a:r>
          </a:p>
          <a:p>
            <a:pPr marL="690563" lvl="1" indent="-342900">
              <a:lnSpc>
                <a:spcPct val="70000"/>
              </a:lnSpc>
              <a:buFont typeface="Wingdings" panose="05000000000000000000" pitchFamily="2" charset="2"/>
              <a:buChar char="Ø"/>
              <a:defRPr/>
            </a:pPr>
            <a:r>
              <a:rPr lang="en-US" sz="2000" dirty="0" smtClean="0">
                <a:solidFill>
                  <a:srgbClr val="000000"/>
                </a:solidFill>
              </a:rPr>
              <a:t>  </a:t>
            </a:r>
            <a:r>
              <a:rPr lang="en-US" sz="2200" dirty="0" smtClean="0">
                <a:solidFill>
                  <a:srgbClr val="000000"/>
                </a:solidFill>
              </a:rPr>
              <a:t>60 months (5 years) ÷ 192 months (16 years) = 0.3125</a:t>
            </a:r>
          </a:p>
          <a:p>
            <a:pPr marL="347663" lvl="1" indent="0">
              <a:lnSpc>
                <a:spcPct val="70000"/>
              </a:lnSpc>
              <a:buFontTx/>
              <a:buChar char="•"/>
              <a:defRPr/>
            </a:pPr>
            <a:endParaRPr lang="en-US" sz="200" dirty="0" smtClean="0">
              <a:solidFill>
                <a:srgbClr val="000000"/>
              </a:solidFill>
            </a:endParaRPr>
          </a:p>
          <a:p>
            <a:pPr marL="690563" lvl="1" indent="-342900">
              <a:lnSpc>
                <a:spcPct val="70000"/>
              </a:lnSpc>
              <a:buFont typeface="Wingdings" panose="05000000000000000000" pitchFamily="2" charset="2"/>
              <a:buChar char="Ø"/>
              <a:defRPr/>
            </a:pPr>
            <a:r>
              <a:rPr lang="en-US" sz="2200" dirty="0" smtClean="0">
                <a:solidFill>
                  <a:srgbClr val="000000"/>
                </a:solidFill>
              </a:rPr>
              <a:t>  0.3125 (31.25%) of the maximum subsidy is what the State will 	   pay toward benefits.</a:t>
            </a:r>
          </a:p>
          <a:p>
            <a:pPr marL="0" indent="0">
              <a:lnSpc>
                <a:spcPct val="70000"/>
              </a:lnSpc>
              <a:buFont typeface="Arial" charset="0"/>
              <a:buNone/>
              <a:defRPr/>
            </a:pPr>
            <a:endParaRPr lang="en-US" sz="1000" b="1" dirty="0" smtClean="0">
              <a:solidFill>
                <a:srgbClr val="000000"/>
              </a:solidFill>
            </a:endParaRPr>
          </a:p>
          <a:p>
            <a:pPr marL="0" indent="0">
              <a:lnSpc>
                <a:spcPct val="70000"/>
              </a:lnSpc>
              <a:buFont typeface="Arial" charset="0"/>
              <a:buNone/>
              <a:defRPr/>
            </a:pPr>
            <a:r>
              <a:rPr lang="en-US" sz="2400" b="1" i="1" dirty="0" smtClean="0">
                <a:solidFill>
                  <a:srgbClr val="000000"/>
                </a:solidFill>
                <a:effectLst>
                  <a:outerShdw blurRad="38100" dist="38100" dir="2700000" algn="tl">
                    <a:srgbClr val="C0C0C0"/>
                  </a:outerShdw>
                </a:effectLst>
              </a:rPr>
              <a:t>Retiree</a:t>
            </a:r>
            <a:r>
              <a:rPr lang="ja-JP" altLang="en-US" sz="2400" b="1" i="1" dirty="0" smtClean="0">
                <a:solidFill>
                  <a:srgbClr val="000000"/>
                </a:solidFill>
                <a:effectLst>
                  <a:outerShdw blurRad="38100" dist="38100" dir="2700000" algn="tl">
                    <a:srgbClr val="C0C0C0"/>
                  </a:outerShdw>
                </a:effectLst>
                <a:cs typeface="Garamond" pitchFamily="18" charset="0"/>
              </a:rPr>
              <a:t>’</a:t>
            </a:r>
            <a:r>
              <a:rPr lang="en-US" sz="2400" b="1" i="1" dirty="0" smtClean="0">
                <a:solidFill>
                  <a:srgbClr val="000000"/>
                </a:solidFill>
                <a:effectLst>
                  <a:outerShdw blurRad="38100" dist="38100" dir="2700000" algn="tl">
                    <a:srgbClr val="C0C0C0"/>
                  </a:outerShdw>
                </a:effectLst>
              </a:rPr>
              <a:t>s monthly cost:</a:t>
            </a:r>
          </a:p>
          <a:p>
            <a:pPr marL="690563" lvl="1" indent="-342900">
              <a:lnSpc>
                <a:spcPct val="70000"/>
              </a:lnSpc>
              <a:buFont typeface="Wingdings" panose="05000000000000000000" pitchFamily="2" charset="2"/>
              <a:buChar char="Ø"/>
              <a:defRPr/>
            </a:pPr>
            <a:r>
              <a:rPr lang="en-US" sz="2000" dirty="0" smtClean="0">
                <a:solidFill>
                  <a:srgbClr val="000000"/>
                </a:solidFill>
              </a:rPr>
              <a:t>  </a:t>
            </a:r>
            <a:r>
              <a:rPr lang="en-US" sz="2200" dirty="0" smtClean="0">
                <a:solidFill>
                  <a:srgbClr val="000000"/>
                </a:solidFill>
              </a:rPr>
              <a:t>0.6875 (68.75%) of the maximum subsidy, </a:t>
            </a:r>
            <a:r>
              <a:rPr lang="en-US" sz="2200" b="1" dirty="0" smtClean="0">
                <a:solidFill>
                  <a:srgbClr val="000000"/>
                </a:solidFill>
              </a:rPr>
              <a:t>PLUS</a:t>
            </a:r>
          </a:p>
          <a:p>
            <a:pPr marL="347663" lvl="1" indent="0">
              <a:lnSpc>
                <a:spcPct val="70000"/>
              </a:lnSpc>
              <a:buFontTx/>
              <a:buChar char="•"/>
              <a:defRPr/>
            </a:pPr>
            <a:endParaRPr lang="en-US" sz="200" b="1" dirty="0" smtClean="0">
              <a:solidFill>
                <a:srgbClr val="000000"/>
              </a:solidFill>
            </a:endParaRPr>
          </a:p>
          <a:p>
            <a:pPr marL="690563" lvl="1" indent="-342900">
              <a:lnSpc>
                <a:spcPct val="70000"/>
              </a:lnSpc>
              <a:buFont typeface="Wingdings" panose="05000000000000000000" pitchFamily="2" charset="2"/>
              <a:buChar char="Ø"/>
              <a:defRPr/>
            </a:pPr>
            <a:r>
              <a:rPr lang="en-US" sz="2200" dirty="0" smtClean="0">
                <a:solidFill>
                  <a:srgbClr val="000000"/>
                </a:solidFill>
              </a:rPr>
              <a:t>  the regular monthly retiree premium.</a:t>
            </a:r>
          </a:p>
          <a:p>
            <a:pPr marL="0" indent="0">
              <a:lnSpc>
                <a:spcPct val="70000"/>
              </a:lnSpc>
              <a:buFont typeface="Arial" charset="0"/>
              <a:buNone/>
              <a:defRPr/>
            </a:pPr>
            <a:r>
              <a:rPr lang="en-US" sz="1600" dirty="0" smtClean="0">
                <a:solidFill>
                  <a:srgbClr val="000000"/>
                </a:solidFill>
              </a:rPr>
              <a:t>	</a:t>
            </a:r>
          </a:p>
          <a:p>
            <a:pPr marL="0" indent="0" algn="ctr">
              <a:lnSpc>
                <a:spcPct val="70000"/>
              </a:lnSpc>
              <a:buFont typeface="Wingdings" pitchFamily="2" charset="2"/>
              <a:buNone/>
              <a:defRPr/>
            </a:pPr>
            <a:r>
              <a:rPr lang="en-US" sz="2600" b="1" dirty="0" smtClean="0">
                <a:solidFill>
                  <a:srgbClr val="000000"/>
                </a:solidFill>
              </a:rPr>
              <a:t>For estimates of premiums with</a:t>
            </a:r>
            <a:br>
              <a:rPr lang="en-US" sz="2600" b="1" dirty="0" smtClean="0">
                <a:solidFill>
                  <a:srgbClr val="000000"/>
                </a:solidFill>
              </a:rPr>
            </a:br>
            <a:r>
              <a:rPr lang="en-US" sz="2600" b="1" dirty="0" smtClean="0">
                <a:solidFill>
                  <a:srgbClr val="000000"/>
                </a:solidFill>
              </a:rPr>
              <a:t>pro-rated State subsidy, call the EBD</a:t>
            </a:r>
          </a:p>
          <a:p>
            <a:pPr marL="0" indent="0" algn="ctr">
              <a:lnSpc>
                <a:spcPct val="70000"/>
              </a:lnSpc>
              <a:buFont typeface="Wingdings" pitchFamily="2" charset="2"/>
              <a:buNone/>
              <a:defRPr/>
            </a:pPr>
            <a:endParaRPr lang="en-US" sz="800" b="1" dirty="0" smtClean="0">
              <a:solidFill>
                <a:srgbClr val="000000"/>
              </a:solidFill>
            </a:endParaRPr>
          </a:p>
          <a:p>
            <a:pPr marL="0" indent="0" algn="ctr">
              <a:lnSpc>
                <a:spcPct val="70000"/>
              </a:lnSpc>
              <a:buFont typeface="Wingdings" pitchFamily="2" charset="2"/>
              <a:buNone/>
              <a:defRPr/>
            </a:pPr>
            <a:r>
              <a:rPr lang="en-US" sz="2600" dirty="0" smtClean="0">
                <a:solidFill>
                  <a:srgbClr val="000000"/>
                </a:solidFill>
              </a:rPr>
              <a:t>*</a:t>
            </a:r>
            <a:r>
              <a:rPr lang="en-US" sz="2000" dirty="0" smtClean="0">
                <a:solidFill>
                  <a:srgbClr val="000000"/>
                </a:solidFill>
              </a:rPr>
              <a:t>Creditable service includes military, purchased service, and credit for unused sick leave.</a:t>
            </a:r>
            <a:endParaRPr lang="en-US" sz="1700" i="1" dirty="0" smtClean="0">
              <a:solidFill>
                <a:srgbClr val="000000"/>
              </a:solidFill>
            </a:endParaRPr>
          </a:p>
          <a:p>
            <a:pPr marL="347663" lvl="1" indent="0">
              <a:lnSpc>
                <a:spcPct val="90000"/>
              </a:lnSpc>
              <a:buFont typeface="Arial" charset="0"/>
              <a:buNone/>
              <a:defRPr/>
            </a:pPr>
            <a:endParaRPr lang="en-US" sz="1900" dirty="0" smtClean="0">
              <a:solidFill>
                <a:srgbClr val="000000"/>
              </a:solidFill>
              <a:latin typeface="Garamond" pitchFamily="18" charset="0"/>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3562883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B278180ADE0C40B9BAAD7BBB24D4B0" ma:contentTypeVersion="19" ma:contentTypeDescription="Create a new document." ma:contentTypeScope="" ma:versionID="a5960cf892f67f6b495ac34501836e85">
  <xsd:schema xmlns:xsd="http://www.w3.org/2001/XMLSchema" xmlns:xs="http://www.w3.org/2001/XMLSchema" xmlns:p="http://schemas.microsoft.com/office/2006/metadata/properties" xmlns:ns1="http://schemas.microsoft.com/sharepoint/v3" xmlns:ns2="1d7b6081-7583-4274-933f-ce5f7d062d00" targetNamespace="http://schemas.microsoft.com/office/2006/metadata/properties" ma:root="true" ma:fieldsID="70413e6ed54aeb8bae62061e5160ec4b" ns1:_="" ns2:_="">
    <xsd:import namespace="http://schemas.microsoft.com/sharepoint/v3"/>
    <xsd:import namespace="1d7b6081-7583-4274-933f-ce5f7d062d00"/>
    <xsd:element name="properties">
      <xsd:complexType>
        <xsd:sequence>
          <xsd:element name="documentManagement">
            <xsd:complexType>
              <xsd:all>
                <xsd:element ref="ns2:Plan_x0020_Year" minOccurs="0"/>
                <xsd:element ref="ns2:Sub_x002d_Category" minOccurs="0"/>
                <xsd:element ref="ns2:Category0" minOccurs="0"/>
                <xsd:element ref="ns2:PostDate"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7b6081-7583-4274-933f-ce5f7d062d00" elementFormDefault="qualified">
    <xsd:import namespace="http://schemas.microsoft.com/office/2006/documentManagement/types"/>
    <xsd:import namespace="http://schemas.microsoft.com/office/infopath/2007/PartnerControls"/>
    <xsd:element name="Plan_x0020_Year" ma:index="2" nillable="true" ma:displayName="Plan Year" ma:indexed="true" ma:internalName="Plan_x0020_Year" ma:readOnly="false">
      <xsd:simpleType>
        <xsd:restriction base="dms:Text">
          <xsd:maxLength value="255"/>
        </xsd:restriction>
      </xsd:simpleType>
    </xsd:element>
    <xsd:element name="Sub_x002d_Category" ma:index="3" nillable="true" ma:displayName="Sub-Category" ma:default="Miscellaneous" ma:format="Dropdown" ma:indexed="true" ma:internalName="Sub_x002d_Category" ma:readOnly="false">
      <xsd:simpleType>
        <xsd:restriction base="dms:Choice">
          <xsd:enumeration value="Aetna"/>
          <xsd:enumeration value="CareFirst"/>
          <xsd:enumeration value="UnitedHealthcare"/>
          <xsd:enumeration value="Affidavits"/>
          <xsd:enumeration value="Archive"/>
          <xsd:enumeration value="Forms"/>
          <xsd:enumeration value="Information"/>
          <xsd:enumeration value="Instructions"/>
          <xsd:enumeration value="Miscellaneous"/>
          <xsd:enumeration value="NewsUpdates"/>
          <xsd:enumeration value="PayrollSchedule"/>
          <xsd:enumeration value="PremiumRates"/>
          <xsd:enumeration value="Presentations"/>
        </xsd:restriction>
      </xsd:simpleType>
    </xsd:element>
    <xsd:element name="Category0" ma:index="4" nillable="true" ma:displayName="Category" ma:default="General" ma:format="Dropdown" ma:indexed="true" ma:internalName="Category0" ma:readOnly="false">
      <xsd:simpleType>
        <xsd:restriction base="dms:Choice">
          <xsd:enumeration value="ABCCorner"/>
          <xsd:enumeration value="AccDeath"/>
          <xsd:enumeration value="BehavioralPlan"/>
          <xsd:enumeration value="DentalPlan"/>
          <xsd:enumeration value="DrugPlan"/>
          <xsd:enumeration value="FlexSpending"/>
          <xsd:enumeration value="General"/>
          <xsd:enumeration value="LifeInsurance"/>
          <xsd:enumeration value="LongTermCare"/>
          <xsd:enumeration value="MedicalPlan"/>
          <xsd:enumeration value="OpenEnrollment"/>
          <xsd:enumeration value="Wellness"/>
        </xsd:restriction>
      </xsd:simpleType>
    </xsd:element>
    <xsd:element name="PostDate" ma:index="5" nillable="true" ma:displayName="PostDate" ma:default="[today]" ma:format="DateOnly" ma:indexed="true" ma:internalName="Post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ub_x002d_Category xmlns="1d7b6081-7583-4274-933f-ce5f7d062d00">Miscellaneous</Sub_x002d_Category>
    <PostDate xmlns="1d7b6081-7583-4274-933f-ce5f7d062d00">2017-02-22T05:00:00+00:00</PostDate>
    <Category0 xmlns="1d7b6081-7583-4274-933f-ce5f7d062d00">General</Category0>
    <Plan_x0020_Year xmlns="1d7b6081-7583-4274-933f-ce5f7d062d00" xsi:nil="true"/>
  </documentManagement>
</p:properties>
</file>

<file path=customXml/itemProps1.xml><?xml version="1.0" encoding="utf-8"?>
<ds:datastoreItem xmlns:ds="http://schemas.openxmlformats.org/officeDocument/2006/customXml" ds:itemID="{5BC1ACCF-840C-48D5-BCC2-E3544C693071}"/>
</file>

<file path=customXml/itemProps2.xml><?xml version="1.0" encoding="utf-8"?>
<ds:datastoreItem xmlns:ds="http://schemas.openxmlformats.org/officeDocument/2006/customXml" ds:itemID="{36424E67-5D91-4D80-9BD4-497E78AA1193}"/>
</file>

<file path=customXml/itemProps3.xml><?xml version="1.0" encoding="utf-8"?>
<ds:datastoreItem xmlns:ds="http://schemas.openxmlformats.org/officeDocument/2006/customXml" ds:itemID="{244BA154-8A5C-4A6F-B6D0-8E6E782B619A}"/>
</file>

<file path=docProps/app.xml><?xml version="1.0" encoding="utf-8"?>
<Properties xmlns="http://schemas.openxmlformats.org/officeDocument/2006/extended-properties" xmlns:vt="http://schemas.openxmlformats.org/officeDocument/2006/docPropsVTypes">
  <TotalTime>869</TotalTime>
  <Words>2148</Words>
  <Application>Microsoft Office PowerPoint</Application>
  <PresentationFormat>On-screen Show (4:3)</PresentationFormat>
  <Paragraphs>381</Paragraphs>
  <Slides>36</Slides>
  <Notes>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Welcome to a Retiree Overview of Maryland State Employee and Retiree Health and Welfare Benefits Program </vt:lpstr>
      <vt:lpstr>PowerPoint Presentation</vt:lpstr>
      <vt:lpstr>Who is Eligible?</vt:lpstr>
      <vt:lpstr>Retiree Eligibility (hired prior to 7/1/2011)</vt:lpstr>
      <vt:lpstr>Retiree Eligibility (hired on or after 7/1/2011)</vt:lpstr>
      <vt:lpstr>Retiree/Dependent Eligibility</vt:lpstr>
      <vt:lpstr>How much Subsidy have you Earned?</vt:lpstr>
      <vt:lpstr>State Subsidy</vt:lpstr>
      <vt:lpstr>Calculating Pro-Rated Subsidy</vt:lpstr>
      <vt:lpstr>What should you consider when Planning for Retirement?</vt:lpstr>
      <vt:lpstr>Retirement Options and Beneficiaries</vt:lpstr>
      <vt:lpstr>Plans Available to Retirees</vt:lpstr>
      <vt:lpstr>PowerPoint Presentation</vt:lpstr>
      <vt:lpstr>What is Medicare?</vt:lpstr>
      <vt:lpstr>Medicare Is …</vt:lpstr>
      <vt:lpstr>Medicare Parts A &amp; B Enrollment</vt:lpstr>
      <vt:lpstr>Initial Enrollment Period (Medicare Part B) </vt:lpstr>
      <vt:lpstr>Initial Enrollment Period (Medicare Part B) </vt:lpstr>
      <vt:lpstr>Special Enrollment Period (Medicare Part B) </vt:lpstr>
      <vt:lpstr>General Medicare Enrollment Periods</vt:lpstr>
      <vt:lpstr>EGWP – What is It?</vt:lpstr>
      <vt:lpstr>What Does it Mean to the Retiree?</vt:lpstr>
      <vt:lpstr>What Does it Mean to the Retiree?</vt:lpstr>
      <vt:lpstr>What Does it Mean to the Retiree?</vt:lpstr>
      <vt:lpstr>How do you Enroll?</vt:lpstr>
      <vt:lpstr>Retiree Health Benefit Enrollment and Change Form</vt:lpstr>
      <vt:lpstr>Please Be Aware</vt:lpstr>
      <vt:lpstr>What’s new January 1, 2017?</vt:lpstr>
      <vt:lpstr>Updates in 2017</vt:lpstr>
      <vt:lpstr>What happens Next?</vt:lpstr>
      <vt:lpstr>Notices Retirees May Receive Upon Retirement</vt:lpstr>
      <vt:lpstr>Are you Moving? </vt:lpstr>
      <vt:lpstr>Now Do You Know? </vt:lpstr>
      <vt:lpstr>Where Can Retirees Get More Information?</vt:lpstr>
      <vt:lpstr>Contact Us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MSRPS Spring 2017 Pre-Retirement Seminar</dc:title>
  <dc:creator>Kurt</dc:creator>
  <cp:lastModifiedBy>Wollenweber, Carole</cp:lastModifiedBy>
  <cp:revision>95</cp:revision>
  <cp:lastPrinted>2016-08-18T21:22:55Z</cp:lastPrinted>
  <dcterms:created xsi:type="dcterms:W3CDTF">2014-08-09T15:57:40Z</dcterms:created>
  <dcterms:modified xsi:type="dcterms:W3CDTF">2017-02-22T19:42:08Z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0x010100ABB278180ADE0C40B9BAAD7BBB24D4B0</vt:lpwstr>
  </property>
  <property fmtid="{D5CDD505-2E9C-101B-9397-08002B2CF9AE}" pid="3" name="URL">
    <vt:lpwstr/>
  </property>
</Properties>
</file>